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95" r:id="rId2"/>
    <p:sldId id="287" r:id="rId3"/>
    <p:sldId id="256" r:id="rId4"/>
    <p:sldId id="257" r:id="rId5"/>
    <p:sldId id="258" r:id="rId6"/>
    <p:sldId id="284" r:id="rId7"/>
    <p:sldId id="260" r:id="rId8"/>
    <p:sldId id="259" r:id="rId9"/>
    <p:sldId id="262" r:id="rId10"/>
    <p:sldId id="270" r:id="rId11"/>
    <p:sldId id="297" r:id="rId12"/>
    <p:sldId id="263" r:id="rId13"/>
    <p:sldId id="266" r:id="rId14"/>
    <p:sldId id="265" r:id="rId15"/>
    <p:sldId id="267" r:id="rId16"/>
    <p:sldId id="268" r:id="rId17"/>
    <p:sldId id="285" r:id="rId18"/>
    <p:sldId id="298" r:id="rId19"/>
    <p:sldId id="286" r:id="rId20"/>
    <p:sldId id="261" r:id="rId21"/>
    <p:sldId id="292" r:id="rId22"/>
    <p:sldId id="293" r:id="rId23"/>
    <p:sldId id="271" r:id="rId24"/>
    <p:sldId id="272" r:id="rId25"/>
    <p:sldId id="273" r:id="rId26"/>
    <p:sldId id="274" r:id="rId27"/>
    <p:sldId id="296" r:id="rId28"/>
    <p:sldId id="275" r:id="rId29"/>
    <p:sldId id="276" r:id="rId30"/>
    <p:sldId id="277" r:id="rId31"/>
    <p:sldId id="279" r:id="rId32"/>
    <p:sldId id="280" r:id="rId33"/>
    <p:sldId id="281" r:id="rId34"/>
    <p:sldId id="282" r:id="rId35"/>
    <p:sldId id="283" r:id="rId36"/>
    <p:sldId id="294" r:id="rId37"/>
    <p:sldId id="289"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ndows User" initials="W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10-14T19:20:38.395" idx="1">
    <p:pos x="6184" y="183"/>
    <p:text/>
    <p:extLst>
      <p:ext uri="{C676402C-5697-4E1C-873F-D02D1690AC5C}">
        <p15:threadingInfo xmlns:p15="http://schemas.microsoft.com/office/powerpoint/2012/main" timeZoneBias="-21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panose="020B0604020202020204"/>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t>10/18/2025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t>10/18/2025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t>10/18/2025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t>10/18/2025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t>10/18/2025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t>10/18/2025</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panose="05040102010807070707"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panose="05040102010807070707"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panose="05040102010807070707"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panose="05040102010807070707"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0.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png"/><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833" b="6573"/>
          <a:stretch/>
        </p:blipFill>
        <p:spPr>
          <a:xfrm>
            <a:off x="2302933" y="313268"/>
            <a:ext cx="8068734" cy="5655732"/>
          </a:xfrm>
          <a:prstGeom prst="rect">
            <a:avLst/>
          </a:prstGeom>
        </p:spPr>
      </p:pic>
    </p:spTree>
    <p:extLst>
      <p:ext uri="{BB962C8B-B14F-4D97-AF65-F5344CB8AC3E}">
        <p14:creationId xmlns:p14="http://schemas.microsoft.com/office/powerpoint/2010/main" val="228237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99666"/>
            <a:ext cx="8911687" cy="656050"/>
          </a:xfrm>
        </p:spPr>
        <p:txBody>
          <a:bodyPr>
            <a:normAutofit fontScale="90000"/>
          </a:bodyPr>
          <a:lstStyle/>
          <a:p>
            <a:pPr algn="r"/>
            <a:r>
              <a:rPr lang="fa-IR" sz="3200" dirty="0" smtClean="0">
                <a:solidFill>
                  <a:schemeClr val="tx1">
                    <a:lumMod val="75000"/>
                    <a:lumOff val="25000"/>
                  </a:schemeClr>
                </a:solidFill>
                <a:latin typeface="+mn-lt"/>
                <a:ea typeface="+mn-ea"/>
                <a:cs typeface="2  Badr" panose="00000400000000000000" pitchFamily="2" charset="-78"/>
              </a:rPr>
              <a:t>صورت</a:t>
            </a:r>
            <a:br>
              <a:rPr lang="fa-IR" sz="3200" dirty="0" smtClean="0">
                <a:solidFill>
                  <a:schemeClr val="tx1">
                    <a:lumMod val="75000"/>
                    <a:lumOff val="25000"/>
                  </a:schemeClr>
                </a:solidFill>
                <a:latin typeface="+mn-lt"/>
                <a:ea typeface="+mn-ea"/>
                <a:cs typeface="2  Badr" panose="00000400000000000000" pitchFamily="2" charset="-78"/>
              </a:rPr>
            </a:br>
            <a:r>
              <a:rPr lang="fa-IR" sz="3200" dirty="0">
                <a:solidFill>
                  <a:schemeClr val="tx1">
                    <a:lumMod val="75000"/>
                    <a:lumOff val="25000"/>
                  </a:schemeClr>
                </a:solidFill>
                <a:latin typeface="+mn-lt"/>
                <a:ea typeface="+mn-ea"/>
                <a:cs typeface="2  Badr" panose="00000400000000000000" pitchFamily="2" charset="-78"/>
              </a:rPr>
              <a:t/>
            </a:r>
            <a:br>
              <a:rPr lang="fa-IR" sz="3200" dirty="0">
                <a:solidFill>
                  <a:schemeClr val="tx1">
                    <a:lumMod val="75000"/>
                    <a:lumOff val="25000"/>
                  </a:schemeClr>
                </a:solidFill>
                <a:latin typeface="+mn-lt"/>
                <a:ea typeface="+mn-ea"/>
                <a:cs typeface="2  Badr" panose="00000400000000000000" pitchFamily="2" charset="-78"/>
              </a:rPr>
            </a:br>
            <a:r>
              <a:rPr lang="fa-IR" dirty="0" smtClean="0"/>
              <a:t> </a:t>
            </a:r>
            <a:endParaRPr lang="en-US" dirty="0"/>
          </a:p>
        </p:txBody>
      </p:sp>
      <p:sp>
        <p:nvSpPr>
          <p:cNvPr id="3" name="Content Placeholder 2"/>
          <p:cNvSpPr>
            <a:spLocks noGrp="1"/>
          </p:cNvSpPr>
          <p:nvPr>
            <p:ph idx="1"/>
          </p:nvPr>
        </p:nvSpPr>
        <p:spPr>
          <a:xfrm>
            <a:off x="2589212" y="1055716"/>
            <a:ext cx="8915400" cy="4855506"/>
          </a:xfrm>
        </p:spPr>
        <p:txBody>
          <a:bodyPr>
            <a:normAutofit/>
          </a:bodyPr>
          <a:lstStyle/>
          <a:p>
            <a:r>
              <a:rPr lang="fa-IR" dirty="0">
                <a:cs typeface="2  Badr" panose="00000400000000000000" pitchFamily="2" charset="-78"/>
              </a:rPr>
              <a:t>در کودکان کم سن معاینه حلق و دهان آخرین مرحله معاینه است .</a:t>
            </a:r>
          </a:p>
          <a:p>
            <a:r>
              <a:rPr lang="fa-IR" dirty="0">
                <a:cs typeface="2  Badr" panose="00000400000000000000" pitchFamily="2" charset="-78"/>
              </a:rPr>
              <a:t>در کودکی که در حال گریه کردن است معاینه دهان بدون بردن ابسلانگ امکانپذیر است برای کودکی که دهان خود رابسته است بعضی از پزشکان بینی بیمار را میبندند که کار صحیحی نیست .</a:t>
            </a:r>
          </a:p>
          <a:p>
            <a:r>
              <a:rPr lang="fa-IR" dirty="0">
                <a:cs typeface="2  Badr" panose="00000400000000000000" pitchFamily="2" charset="-78"/>
              </a:rPr>
              <a:t>آبسلانگ را به طور عمودی از گوشه دهان وارد نموده به محضی که دهان کودک باز شد ابسلانگ را روی زبان گذاشته وکمی فشار دهید.</a:t>
            </a:r>
          </a:p>
          <a:p>
            <a:r>
              <a:rPr lang="fa-IR" dirty="0">
                <a:cs typeface="2  Badr" panose="00000400000000000000" pitchFamily="2" charset="-78"/>
              </a:rPr>
              <a:t>وجود زبان کوچک دو شاخه یا فرو رفتگی در کام نرم ممکنست  همراه با شکاف کام مخاطی باشد  .</a:t>
            </a:r>
            <a:endParaRPr lang="en-US" dirty="0">
              <a:cs typeface="2  Badr" panose="00000400000000000000" pitchFamily="2" charset="-78"/>
            </a:endParaRPr>
          </a:p>
          <a:p>
            <a:endParaRPr lang="en-US" dirty="0">
              <a:cs typeface="2  Badr" panose="00000400000000000000" pitchFamily="2" charset="-78"/>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normAutofit/>
          </a:bodyPr>
          <a:lstStyle/>
          <a:p>
            <a:r>
              <a:rPr lang="en-US" dirty="0">
                <a:cs typeface="2  Badr" panose="00000400000000000000" pitchFamily="2" charset="-78"/>
              </a:rPr>
              <a:t>در </a:t>
            </a:r>
            <a:r>
              <a:rPr lang="en-US" dirty="0" err="1">
                <a:cs typeface="2  Badr" panose="00000400000000000000" pitchFamily="2" charset="-78"/>
              </a:rPr>
              <a:t>معاینه</a:t>
            </a:r>
            <a:r>
              <a:rPr lang="en-US" dirty="0">
                <a:cs typeface="2  Badr" panose="00000400000000000000" pitchFamily="2" charset="-78"/>
              </a:rPr>
              <a:t> </a:t>
            </a:r>
            <a:r>
              <a:rPr lang="en-US" dirty="0" err="1">
                <a:cs typeface="2  Badr" panose="00000400000000000000" pitchFamily="2" charset="-78"/>
              </a:rPr>
              <a:t>ظاه</a:t>
            </a:r>
            <a:r>
              <a:rPr lang="fa-IR" dirty="0">
                <a:cs typeface="2  Badr" panose="00000400000000000000" pitchFamily="2" charset="-78"/>
              </a:rPr>
              <a:t>ری صورت پ</a:t>
            </a:r>
            <a:r>
              <a:rPr lang="en-US" dirty="0">
                <a:cs typeface="2  Badr" panose="00000400000000000000" pitchFamily="2" charset="-78"/>
              </a:rPr>
              <a:t>ل </a:t>
            </a:r>
            <a:r>
              <a:rPr lang="en-US" dirty="0" err="1">
                <a:cs typeface="2  Badr" panose="00000400000000000000" pitchFamily="2" charset="-78"/>
              </a:rPr>
              <a:t>بینی</a:t>
            </a:r>
            <a:r>
              <a:rPr lang="en-US" dirty="0">
                <a:cs typeface="2  Badr" panose="00000400000000000000" pitchFamily="2" charset="-78"/>
              </a:rPr>
              <a:t> </a:t>
            </a:r>
            <a:r>
              <a:rPr lang="en-US" dirty="0" err="1">
                <a:cs typeface="2  Badr" panose="00000400000000000000" pitchFamily="2" charset="-78"/>
              </a:rPr>
              <a:t>فرورفته</a:t>
            </a:r>
            <a:r>
              <a:rPr lang="en-US" dirty="0">
                <a:cs typeface="2  Badr" panose="00000400000000000000" pitchFamily="2" charset="-78"/>
              </a:rPr>
              <a:t> و </a:t>
            </a:r>
            <a:r>
              <a:rPr lang="en-US" dirty="0" err="1">
                <a:cs typeface="2  Badr" panose="00000400000000000000" pitchFamily="2" charset="-78"/>
              </a:rPr>
              <a:t>شبیه</a:t>
            </a:r>
            <a:r>
              <a:rPr lang="en-US" dirty="0">
                <a:cs typeface="2  Badr" panose="00000400000000000000" pitchFamily="2" charset="-78"/>
              </a:rPr>
              <a:t> </a:t>
            </a:r>
            <a:r>
              <a:rPr lang="en-US" dirty="0" err="1">
                <a:cs typeface="2  Badr" panose="00000400000000000000" pitchFamily="2" charset="-78"/>
              </a:rPr>
              <a:t>زین</a:t>
            </a:r>
            <a:r>
              <a:rPr lang="en-US" dirty="0">
                <a:cs typeface="2  Badr" panose="00000400000000000000" pitchFamily="2" charset="-78"/>
              </a:rPr>
              <a:t> </a:t>
            </a:r>
            <a:r>
              <a:rPr lang="en-US" dirty="0" err="1">
                <a:cs typeface="2  Badr" panose="00000400000000000000" pitchFamily="2" charset="-78"/>
              </a:rPr>
              <a:t>اسب</a:t>
            </a:r>
            <a:r>
              <a:rPr lang="en-US" dirty="0">
                <a:cs typeface="2  Badr" panose="00000400000000000000" pitchFamily="2" charset="-78"/>
              </a:rPr>
              <a:t> در </a:t>
            </a:r>
            <a:r>
              <a:rPr lang="en-US" dirty="0" err="1">
                <a:cs typeface="2  Badr" panose="00000400000000000000" pitchFamily="2" charset="-78"/>
              </a:rPr>
              <a:t>سندروم</a:t>
            </a:r>
            <a:r>
              <a:rPr lang="en-US" dirty="0">
                <a:cs typeface="2  Badr" panose="00000400000000000000" pitchFamily="2" charset="-78"/>
              </a:rPr>
              <a:t> </a:t>
            </a:r>
            <a:r>
              <a:rPr lang="en-US" dirty="0" err="1">
                <a:cs typeface="2  Badr" panose="00000400000000000000" pitchFamily="2" charset="-78"/>
              </a:rPr>
              <a:t>های</a:t>
            </a:r>
            <a:r>
              <a:rPr lang="en-US" dirty="0">
                <a:cs typeface="2  Badr" panose="00000400000000000000" pitchFamily="2" charset="-78"/>
              </a:rPr>
              <a:t> </a:t>
            </a:r>
            <a:r>
              <a:rPr lang="en-US" dirty="0" err="1">
                <a:cs typeface="2  Badr" panose="00000400000000000000" pitchFamily="2" charset="-78"/>
              </a:rPr>
              <a:t>ژنتیکی</a:t>
            </a:r>
            <a:r>
              <a:rPr lang="en-US" dirty="0">
                <a:cs typeface="2  Badr" panose="00000400000000000000" pitchFamily="2" charset="-78"/>
              </a:rPr>
              <a:t> و </a:t>
            </a:r>
            <a:r>
              <a:rPr lang="en-US" dirty="0" err="1">
                <a:cs typeface="2  Badr" panose="00000400000000000000" pitchFamily="2" charset="-78"/>
              </a:rPr>
              <a:t>سفلیس</a:t>
            </a:r>
            <a:r>
              <a:rPr lang="en-US" dirty="0">
                <a:cs typeface="2  Badr" panose="00000400000000000000" pitchFamily="2" charset="-78"/>
              </a:rPr>
              <a:t> </a:t>
            </a:r>
            <a:r>
              <a:rPr lang="en-US" dirty="0" err="1">
                <a:cs typeface="2  Badr" panose="00000400000000000000" pitchFamily="2" charset="-78"/>
              </a:rPr>
              <a:t>مادرزادی</a:t>
            </a:r>
            <a:r>
              <a:rPr lang="en-US" dirty="0">
                <a:cs typeface="2  Badr" panose="00000400000000000000" pitchFamily="2" charset="-78"/>
              </a:rPr>
              <a:t> </a:t>
            </a:r>
            <a:r>
              <a:rPr lang="en-US" dirty="0" err="1">
                <a:cs typeface="2  Badr" panose="00000400000000000000" pitchFamily="2" charset="-78"/>
              </a:rPr>
              <a:t>دیده</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شود</a:t>
            </a:r>
            <a:r>
              <a:rPr lang="en-US" dirty="0">
                <a:cs typeface="2  Badr" panose="00000400000000000000" pitchFamily="2" charset="-78"/>
              </a:rPr>
              <a:t>. </a:t>
            </a:r>
          </a:p>
          <a:p>
            <a:r>
              <a:rPr lang="en-US" dirty="0" err="1">
                <a:cs typeface="2  Badr" panose="00000400000000000000" pitchFamily="2" charset="-78"/>
              </a:rPr>
              <a:t>انحراف</a:t>
            </a:r>
            <a:r>
              <a:rPr lang="en-US" dirty="0">
                <a:cs typeface="2  Badr" panose="00000400000000000000" pitchFamily="2" charset="-78"/>
              </a:rPr>
              <a:t> </a:t>
            </a:r>
            <a:r>
              <a:rPr lang="en-US" dirty="0" err="1">
                <a:cs typeface="2  Badr" panose="00000400000000000000" pitchFamily="2" charset="-78"/>
              </a:rPr>
              <a:t>بینی</a:t>
            </a:r>
            <a:r>
              <a:rPr lang="en-US" dirty="0">
                <a:cs typeface="2  Badr" panose="00000400000000000000" pitchFamily="2" charset="-78"/>
              </a:rPr>
              <a:t> </a:t>
            </a:r>
            <a:r>
              <a:rPr lang="en-US" dirty="0" err="1">
                <a:cs typeface="2  Badr" panose="00000400000000000000" pitchFamily="2" charset="-78"/>
              </a:rPr>
              <a:t>پولی</a:t>
            </a:r>
            <a:r>
              <a:rPr lang="fa-IR" dirty="0">
                <a:cs typeface="2  Badr" panose="00000400000000000000" pitchFamily="2" charset="-78"/>
              </a:rPr>
              <a:t>پ،</a:t>
            </a:r>
            <a:r>
              <a:rPr lang="en-US" dirty="0">
                <a:cs typeface="2  Badr" panose="00000400000000000000" pitchFamily="2" charset="-78"/>
              </a:rPr>
              <a:t> </a:t>
            </a:r>
            <a:r>
              <a:rPr lang="en-US" dirty="0" err="1">
                <a:cs typeface="2  Badr" panose="00000400000000000000" pitchFamily="2" charset="-78"/>
              </a:rPr>
              <a:t>بینی</a:t>
            </a:r>
            <a:r>
              <a:rPr lang="en-US" dirty="0">
                <a:cs typeface="2  Badr" panose="00000400000000000000" pitchFamily="2" charset="-78"/>
              </a:rPr>
              <a:t> </a:t>
            </a:r>
            <a:r>
              <a:rPr lang="en-US" dirty="0" err="1">
                <a:cs typeface="2  Badr" panose="00000400000000000000" pitchFamily="2" charset="-78"/>
              </a:rPr>
              <a:t>مخاط</a:t>
            </a:r>
            <a:r>
              <a:rPr lang="en-US" dirty="0">
                <a:cs typeface="2  Badr" panose="00000400000000000000" pitchFamily="2" charset="-78"/>
              </a:rPr>
              <a:t> </a:t>
            </a:r>
            <a:r>
              <a:rPr lang="en-US" dirty="0" err="1">
                <a:cs typeface="2  Badr" panose="00000400000000000000" pitchFamily="2" charset="-78"/>
              </a:rPr>
              <a:t>پر</a:t>
            </a:r>
            <a:r>
              <a:rPr lang="en-US" dirty="0">
                <a:cs typeface="2  Badr" panose="00000400000000000000" pitchFamily="2" charset="-78"/>
              </a:rPr>
              <a:t> </a:t>
            </a:r>
            <a:r>
              <a:rPr lang="en-US" dirty="0" err="1">
                <a:cs typeface="2  Badr" panose="00000400000000000000" pitchFamily="2" charset="-78"/>
              </a:rPr>
              <a:t>خون</a:t>
            </a:r>
            <a:r>
              <a:rPr lang="en-US" dirty="0">
                <a:cs typeface="2  Badr" panose="00000400000000000000" pitchFamily="2" charset="-78"/>
              </a:rPr>
              <a:t> و </a:t>
            </a:r>
            <a:r>
              <a:rPr lang="en-US" dirty="0" err="1">
                <a:cs typeface="2  Badr" panose="00000400000000000000" pitchFamily="2" charset="-78"/>
              </a:rPr>
              <a:t>مخاط</a:t>
            </a:r>
            <a:r>
              <a:rPr lang="en-US" dirty="0">
                <a:cs typeface="2  Badr" panose="00000400000000000000" pitchFamily="2" charset="-78"/>
              </a:rPr>
              <a:t> </a:t>
            </a:r>
            <a:r>
              <a:rPr lang="en-US" dirty="0" err="1">
                <a:cs typeface="2  Badr" panose="00000400000000000000" pitchFamily="2" charset="-78"/>
              </a:rPr>
              <a:t>رنگ</a:t>
            </a:r>
            <a:r>
              <a:rPr lang="en-US" dirty="0">
                <a:cs typeface="2  Badr" panose="00000400000000000000" pitchFamily="2" charset="-78"/>
              </a:rPr>
              <a:t> </a:t>
            </a:r>
            <a:r>
              <a:rPr lang="en-US" dirty="0" err="1">
                <a:cs typeface="2  Badr" panose="00000400000000000000" pitchFamily="2" charset="-78"/>
              </a:rPr>
              <a:t>پریده</a:t>
            </a:r>
            <a:r>
              <a:rPr lang="en-US" dirty="0">
                <a:cs typeface="2  Badr" panose="00000400000000000000" pitchFamily="2" charset="-78"/>
              </a:rPr>
              <a:t> </a:t>
            </a:r>
            <a:r>
              <a:rPr lang="en-US" dirty="0" err="1">
                <a:cs typeface="2  Badr" panose="00000400000000000000" pitchFamily="2" charset="-78"/>
              </a:rPr>
              <a:t>مد</a:t>
            </a:r>
            <a:r>
              <a:rPr lang="en-US" dirty="0">
                <a:cs typeface="2  Badr" panose="00000400000000000000" pitchFamily="2" charset="-78"/>
              </a:rPr>
              <a:t> </a:t>
            </a:r>
            <a:r>
              <a:rPr lang="en-US" dirty="0" err="1">
                <a:cs typeface="2  Badr" panose="00000400000000000000" pitchFamily="2" charset="-78"/>
              </a:rPr>
              <a:t>نظر</a:t>
            </a:r>
            <a:r>
              <a:rPr lang="en-US" dirty="0">
                <a:cs typeface="2  Badr" panose="00000400000000000000" pitchFamily="2" charset="-78"/>
              </a:rPr>
              <a:t> </a:t>
            </a:r>
            <a:r>
              <a:rPr lang="en-US" dirty="0" err="1">
                <a:cs typeface="2  Badr" panose="00000400000000000000" pitchFamily="2" charset="-78"/>
              </a:rPr>
              <a:t>باشند</a:t>
            </a:r>
            <a:r>
              <a:rPr lang="fa-IR" dirty="0">
                <a:cs typeface="2  Badr" panose="00000400000000000000" pitchFamily="2" charset="-78"/>
              </a:rPr>
              <a:t>.</a:t>
            </a:r>
            <a:endParaRPr lang="en-US" dirty="0">
              <a:cs typeface="2  Badr" panose="00000400000000000000" pitchFamily="2" charset="-78"/>
            </a:endParaRPr>
          </a:p>
          <a:p>
            <a:r>
              <a:rPr lang="en-US" dirty="0">
                <a:cs typeface="2  Badr" panose="00000400000000000000" pitchFamily="2" charset="-78"/>
              </a:rPr>
              <a:t>در </a:t>
            </a:r>
            <a:r>
              <a:rPr lang="en-US" dirty="0" err="1">
                <a:cs typeface="2  Badr" panose="00000400000000000000" pitchFamily="2" charset="-78"/>
              </a:rPr>
              <a:t>نوزادان</a:t>
            </a:r>
            <a:r>
              <a:rPr lang="en-US" dirty="0">
                <a:cs typeface="2  Badr" panose="00000400000000000000" pitchFamily="2" charset="-78"/>
              </a:rPr>
              <a:t> </a:t>
            </a:r>
            <a:r>
              <a:rPr lang="en-US" dirty="0" err="1">
                <a:cs typeface="2  Badr" panose="00000400000000000000" pitchFamily="2" charset="-78"/>
              </a:rPr>
              <a:t>بد</a:t>
            </a:r>
            <a:r>
              <a:rPr lang="en-US" dirty="0">
                <a:cs typeface="2  Badr" panose="00000400000000000000" pitchFamily="2" charset="-78"/>
              </a:rPr>
              <a:t> </a:t>
            </a:r>
            <a:r>
              <a:rPr lang="en-US" dirty="0" err="1">
                <a:cs typeface="2  Badr" panose="00000400000000000000" pitchFamily="2" charset="-78"/>
              </a:rPr>
              <a:t>شکلی</a:t>
            </a:r>
            <a:r>
              <a:rPr lang="en-US" dirty="0">
                <a:cs typeface="2  Badr" panose="00000400000000000000" pitchFamily="2" charset="-78"/>
              </a:rPr>
              <a:t> </a:t>
            </a:r>
            <a:r>
              <a:rPr lang="en-US" dirty="0" err="1">
                <a:cs typeface="2  Badr" panose="00000400000000000000" pitchFamily="2" charset="-78"/>
              </a:rPr>
              <a:t>موقتی</a:t>
            </a:r>
            <a:r>
              <a:rPr lang="en-US" dirty="0">
                <a:cs typeface="2  Badr" panose="00000400000000000000" pitchFamily="2" charset="-78"/>
              </a:rPr>
              <a:t> </a:t>
            </a:r>
            <a:r>
              <a:rPr lang="en-US" dirty="0" err="1">
                <a:cs typeface="2  Badr" panose="00000400000000000000" pitchFamily="2" charset="-78"/>
              </a:rPr>
              <a:t>سپتوم</a:t>
            </a:r>
            <a:r>
              <a:rPr lang="en-US" dirty="0">
                <a:cs typeface="2  Badr" panose="00000400000000000000" pitchFamily="2" charset="-78"/>
              </a:rPr>
              <a:t> </a:t>
            </a:r>
            <a:r>
              <a:rPr lang="en-US" dirty="0" err="1">
                <a:cs typeface="2  Badr" panose="00000400000000000000" pitchFamily="2" charset="-78"/>
              </a:rPr>
              <a:t>بدلیل</a:t>
            </a:r>
            <a:r>
              <a:rPr lang="en-US" dirty="0">
                <a:cs typeface="2  Badr" panose="00000400000000000000" pitchFamily="2" charset="-78"/>
              </a:rPr>
              <a:t> </a:t>
            </a:r>
            <a:r>
              <a:rPr lang="en-US" dirty="0" err="1">
                <a:cs typeface="2  Badr" panose="00000400000000000000" pitchFamily="2" charset="-78"/>
              </a:rPr>
              <a:t>بد</a:t>
            </a:r>
            <a:r>
              <a:rPr lang="en-US" dirty="0">
                <a:cs typeface="2  Badr" panose="00000400000000000000" pitchFamily="2" charset="-78"/>
              </a:rPr>
              <a:t> </a:t>
            </a:r>
            <a:r>
              <a:rPr lang="en-US" dirty="0" err="1">
                <a:cs typeface="2  Badr" panose="00000400000000000000" pitchFamily="2" charset="-78"/>
              </a:rPr>
              <a:t>قرار</a:t>
            </a:r>
            <a:r>
              <a:rPr lang="en-US" dirty="0">
                <a:cs typeface="2  Badr" panose="00000400000000000000" pitchFamily="2" charset="-78"/>
              </a:rPr>
              <a:t> </a:t>
            </a:r>
            <a:r>
              <a:rPr lang="en-US" dirty="0" err="1">
                <a:cs typeface="2  Badr" panose="00000400000000000000" pitchFamily="2" charset="-78"/>
              </a:rPr>
              <a:t>گرفتن</a:t>
            </a:r>
            <a:r>
              <a:rPr lang="en-US" dirty="0">
                <a:cs typeface="2  Badr" panose="00000400000000000000" pitchFamily="2" charset="-78"/>
              </a:rPr>
              <a:t> در </a:t>
            </a:r>
            <a:r>
              <a:rPr lang="en-US" dirty="0" err="1">
                <a:cs typeface="2  Badr" panose="00000400000000000000" pitchFamily="2" charset="-78"/>
              </a:rPr>
              <a:t>رحم</a:t>
            </a:r>
            <a:r>
              <a:rPr lang="en-US" dirty="0">
                <a:cs typeface="2  Badr" panose="00000400000000000000" pitchFamily="2" charset="-78"/>
              </a:rPr>
              <a:t> </a:t>
            </a:r>
            <a:r>
              <a:rPr lang="en-US" dirty="0" err="1">
                <a:cs typeface="2  Badr" panose="00000400000000000000" pitchFamily="2" charset="-78"/>
              </a:rPr>
              <a:t>دیده</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شود</a:t>
            </a:r>
            <a:r>
              <a:rPr lang="en-US" dirty="0">
                <a:cs typeface="2  Badr" panose="00000400000000000000" pitchFamily="2" charset="-78"/>
              </a:rPr>
              <a:t> .</a:t>
            </a:r>
          </a:p>
          <a:p>
            <a:r>
              <a:rPr lang="en-US" dirty="0" err="1">
                <a:solidFill>
                  <a:schemeClr val="accent6">
                    <a:lumMod val="75000"/>
                  </a:schemeClr>
                </a:solidFill>
                <a:cs typeface="2  Badr" panose="00000400000000000000" pitchFamily="2" charset="-78"/>
              </a:rPr>
              <a:t>پولیپ</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بینی</a:t>
            </a:r>
            <a:r>
              <a:rPr lang="en-US" dirty="0">
                <a:solidFill>
                  <a:schemeClr val="accent6">
                    <a:lumMod val="75000"/>
                  </a:schemeClr>
                </a:solidFill>
                <a:cs typeface="2  Badr" panose="00000400000000000000" pitchFamily="2" charset="-78"/>
              </a:rPr>
              <a:t> در </a:t>
            </a:r>
            <a:r>
              <a:rPr lang="en-US" dirty="0" err="1">
                <a:solidFill>
                  <a:schemeClr val="accent6">
                    <a:lumMod val="75000"/>
                  </a:schemeClr>
                </a:solidFill>
                <a:cs typeface="2  Badr" panose="00000400000000000000" pitchFamily="2" charset="-78"/>
              </a:rPr>
              <a:t>سن</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زیر</a:t>
            </a:r>
            <a:r>
              <a:rPr lang="en-US" dirty="0">
                <a:solidFill>
                  <a:schemeClr val="accent6">
                    <a:lumMod val="75000"/>
                  </a:schemeClr>
                </a:solidFill>
                <a:cs typeface="2  Badr" panose="00000400000000000000" pitchFamily="2" charset="-78"/>
              </a:rPr>
              <a:t> </a:t>
            </a:r>
            <a:r>
              <a:rPr lang="fa-IR" dirty="0">
                <a:solidFill>
                  <a:schemeClr val="accent6">
                    <a:lumMod val="75000"/>
                  </a:schemeClr>
                </a:solidFill>
                <a:cs typeface="2  Badr" panose="00000400000000000000" pitchFamily="2" charset="-78"/>
              </a:rPr>
              <a:t>12</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سال</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می</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تواند</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مطرح</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کننده</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سیستیک</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فیبروزیس</a:t>
            </a:r>
            <a:r>
              <a:rPr lang="en-US" dirty="0">
                <a:solidFill>
                  <a:schemeClr val="accent6">
                    <a:lumMod val="75000"/>
                  </a:schemeClr>
                </a:solidFill>
                <a:cs typeface="2  Badr" panose="00000400000000000000" pitchFamily="2" charset="-78"/>
              </a:rPr>
              <a:t> </a:t>
            </a:r>
            <a:r>
              <a:rPr lang="en-US" dirty="0" err="1">
                <a:solidFill>
                  <a:schemeClr val="accent6">
                    <a:lumMod val="75000"/>
                  </a:schemeClr>
                </a:solidFill>
                <a:cs typeface="2  Badr" panose="00000400000000000000" pitchFamily="2" charset="-78"/>
              </a:rPr>
              <a:t>باشد</a:t>
            </a:r>
            <a:r>
              <a:rPr lang="en-US" dirty="0">
                <a:solidFill>
                  <a:schemeClr val="accent6">
                    <a:lumMod val="75000"/>
                  </a:schemeClr>
                </a:solidFill>
                <a:cs typeface="2  Badr" panose="00000400000000000000" pitchFamily="2" charset="-78"/>
              </a:rPr>
              <a:t> .</a:t>
            </a:r>
          </a:p>
          <a:p>
            <a:r>
              <a:rPr lang="en-US" dirty="0" err="1">
                <a:cs typeface="2  Badr" panose="00000400000000000000" pitchFamily="2" charset="-78"/>
              </a:rPr>
              <a:t>زنش</a:t>
            </a:r>
            <a:r>
              <a:rPr lang="en-US" dirty="0">
                <a:cs typeface="2  Badr" panose="00000400000000000000" pitchFamily="2" charset="-78"/>
              </a:rPr>
              <a:t> </a:t>
            </a:r>
            <a:r>
              <a:rPr lang="en-US" dirty="0" err="1">
                <a:cs typeface="2  Badr" panose="00000400000000000000" pitchFamily="2" charset="-78"/>
              </a:rPr>
              <a:t>پره</a:t>
            </a:r>
            <a:r>
              <a:rPr lang="en-US" dirty="0">
                <a:cs typeface="2  Badr" panose="00000400000000000000" pitchFamily="2" charset="-78"/>
              </a:rPr>
              <a:t> </a:t>
            </a:r>
            <a:r>
              <a:rPr lang="en-US" dirty="0" err="1">
                <a:cs typeface="2  Badr" panose="00000400000000000000" pitchFamily="2" charset="-78"/>
              </a:rPr>
              <a:t>های</a:t>
            </a:r>
            <a:r>
              <a:rPr lang="en-US" dirty="0">
                <a:cs typeface="2  Badr" panose="00000400000000000000" pitchFamily="2" charset="-78"/>
              </a:rPr>
              <a:t> </a:t>
            </a:r>
            <a:r>
              <a:rPr lang="en-US" dirty="0" err="1">
                <a:cs typeface="2  Badr" panose="00000400000000000000" pitchFamily="2" charset="-78"/>
              </a:rPr>
              <a:t>بینی</a:t>
            </a:r>
            <a:r>
              <a:rPr lang="en-US" dirty="0">
                <a:cs typeface="2  Badr" panose="00000400000000000000" pitchFamily="2" charset="-78"/>
              </a:rPr>
              <a:t> </a:t>
            </a:r>
            <a:r>
              <a:rPr lang="en-US" dirty="0" err="1">
                <a:cs typeface="2  Badr" panose="00000400000000000000" pitchFamily="2" charset="-78"/>
              </a:rPr>
              <a:t>مطرح</a:t>
            </a:r>
            <a:r>
              <a:rPr lang="en-US" dirty="0">
                <a:cs typeface="2  Badr" panose="00000400000000000000" pitchFamily="2" charset="-78"/>
              </a:rPr>
              <a:t> </a:t>
            </a:r>
            <a:r>
              <a:rPr lang="en-US" dirty="0" err="1">
                <a:cs typeface="2  Badr" panose="00000400000000000000" pitchFamily="2" charset="-78"/>
              </a:rPr>
              <a:t>کننده</a:t>
            </a:r>
            <a:r>
              <a:rPr lang="en-US" dirty="0">
                <a:cs typeface="2  Badr" panose="00000400000000000000" pitchFamily="2" charset="-78"/>
              </a:rPr>
              <a:t> </a:t>
            </a:r>
            <a:r>
              <a:rPr lang="en-US" dirty="0" err="1">
                <a:cs typeface="2  Badr" panose="00000400000000000000" pitchFamily="2" charset="-78"/>
              </a:rPr>
              <a:t>دیسترس</a:t>
            </a:r>
            <a:r>
              <a:rPr lang="en-US" dirty="0">
                <a:cs typeface="2  Badr" panose="00000400000000000000" pitchFamily="2" charset="-78"/>
              </a:rPr>
              <a:t> </a:t>
            </a:r>
            <a:r>
              <a:rPr lang="en-US" dirty="0" err="1">
                <a:cs typeface="2  Badr" panose="00000400000000000000" pitchFamily="2" charset="-78"/>
              </a:rPr>
              <a:t>تنفسی</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باشد</a:t>
            </a:r>
            <a:r>
              <a:rPr lang="en-US" dirty="0">
                <a:cs typeface="2  Badr" panose="00000400000000000000" pitchFamily="2" charset="-78"/>
              </a:rPr>
              <a:t> </a:t>
            </a:r>
            <a:r>
              <a:rPr lang="fa-IR" dirty="0">
                <a:cs typeface="2  Badr" panose="00000400000000000000" pitchFamily="2" charset="-78"/>
              </a:rPr>
              <a:t>.(تلاش تنفسی )</a:t>
            </a:r>
            <a:endParaRPr lang="en-US" dirty="0">
              <a:cs typeface="2  Badr" panose="00000400000000000000" pitchFamily="2" charset="-78"/>
            </a:endParaRPr>
          </a:p>
          <a:p>
            <a:r>
              <a:rPr lang="en-US" dirty="0" err="1">
                <a:cs typeface="2  Badr" panose="00000400000000000000" pitchFamily="2" charset="-78"/>
              </a:rPr>
              <a:t>سوراخ</a:t>
            </a:r>
            <a:r>
              <a:rPr lang="en-US" dirty="0">
                <a:cs typeface="2  Badr" panose="00000400000000000000" pitchFamily="2" charset="-78"/>
              </a:rPr>
              <a:t> </a:t>
            </a:r>
            <a:r>
              <a:rPr lang="en-US" dirty="0" err="1">
                <a:cs typeface="2  Badr" panose="00000400000000000000" pitchFamily="2" charset="-78"/>
              </a:rPr>
              <a:t>سپتوم</a:t>
            </a:r>
            <a:r>
              <a:rPr lang="en-US" dirty="0">
                <a:cs typeface="2  Badr" panose="00000400000000000000" pitchFamily="2" charset="-78"/>
              </a:rPr>
              <a:t> </a:t>
            </a:r>
            <a:r>
              <a:rPr lang="en-US" dirty="0" err="1">
                <a:cs typeface="2  Badr" panose="00000400000000000000" pitchFamily="2" charset="-78"/>
              </a:rPr>
              <a:t>بینی</a:t>
            </a:r>
            <a:r>
              <a:rPr lang="en-US" dirty="0">
                <a:cs typeface="2  Badr" panose="00000400000000000000" pitchFamily="2" charset="-78"/>
              </a:rPr>
              <a:t>  در </a:t>
            </a:r>
            <a:r>
              <a:rPr lang="en-US" dirty="0" err="1">
                <a:cs typeface="2  Badr" panose="00000400000000000000" pitchFamily="2" charset="-78"/>
              </a:rPr>
              <a:t>کودکان</a:t>
            </a:r>
            <a:r>
              <a:rPr lang="en-US" dirty="0">
                <a:cs typeface="2  Badr" panose="00000400000000000000" pitchFamily="2" charset="-78"/>
              </a:rPr>
              <a:t> </a:t>
            </a:r>
            <a:r>
              <a:rPr lang="en-US" dirty="0" err="1">
                <a:cs typeface="2  Badr" panose="00000400000000000000" pitchFamily="2" charset="-78"/>
              </a:rPr>
              <a:t>بزرگسال</a:t>
            </a:r>
            <a:r>
              <a:rPr lang="en-US" dirty="0">
                <a:cs typeface="2  Badr" panose="00000400000000000000" pitchFamily="2" charset="-78"/>
              </a:rPr>
              <a:t> </a:t>
            </a:r>
            <a:r>
              <a:rPr lang="en-US" dirty="0" err="1">
                <a:cs typeface="2  Badr" panose="00000400000000000000" pitchFamily="2" charset="-78"/>
              </a:rPr>
              <a:t>مطرح</a:t>
            </a:r>
            <a:r>
              <a:rPr lang="en-US" dirty="0">
                <a:cs typeface="2  Badr" panose="00000400000000000000" pitchFamily="2" charset="-78"/>
              </a:rPr>
              <a:t> </a:t>
            </a:r>
            <a:r>
              <a:rPr lang="en-US" dirty="0" err="1">
                <a:cs typeface="2  Badr" panose="00000400000000000000" pitchFamily="2" charset="-78"/>
              </a:rPr>
              <a:t>کننده</a:t>
            </a:r>
            <a:r>
              <a:rPr lang="en-US" dirty="0">
                <a:cs typeface="2  Badr" panose="00000400000000000000" pitchFamily="2" charset="-78"/>
              </a:rPr>
              <a:t> </a:t>
            </a:r>
            <a:r>
              <a:rPr lang="en-US" dirty="0" err="1">
                <a:cs typeface="2  Badr" panose="00000400000000000000" pitchFamily="2" charset="-78"/>
              </a:rPr>
              <a:t>مصرف</a:t>
            </a:r>
            <a:r>
              <a:rPr lang="en-US" dirty="0">
                <a:cs typeface="2  Badr" panose="00000400000000000000" pitchFamily="2" charset="-78"/>
              </a:rPr>
              <a:t> </a:t>
            </a:r>
            <a:r>
              <a:rPr lang="en-US" dirty="0" err="1">
                <a:cs typeface="2  Badr" panose="00000400000000000000" pitchFamily="2" charset="-78"/>
              </a:rPr>
              <a:t>کوکایین</a:t>
            </a:r>
            <a:r>
              <a:rPr lang="en-US" dirty="0">
                <a:cs typeface="2  Badr" panose="00000400000000000000" pitchFamily="2" charset="-78"/>
              </a:rPr>
              <a:t> </a:t>
            </a:r>
            <a:r>
              <a:rPr lang="en-US" dirty="0" err="1">
                <a:cs typeface="2  Badr" panose="00000400000000000000" pitchFamily="2" charset="-78"/>
              </a:rPr>
              <a:t>تروما</a:t>
            </a:r>
            <a:r>
              <a:rPr lang="en-US" dirty="0">
                <a:cs typeface="2  Badr" panose="00000400000000000000" pitchFamily="2" charset="-78"/>
              </a:rPr>
              <a:t> و </a:t>
            </a:r>
            <a:r>
              <a:rPr lang="en-US" dirty="0" err="1">
                <a:cs typeface="2  Badr" panose="00000400000000000000" pitchFamily="2" charset="-78"/>
              </a:rPr>
              <a:t>عفونت</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باشد</a:t>
            </a:r>
            <a:r>
              <a:rPr lang="en-US" dirty="0">
                <a:cs typeface="2  Badr" panose="00000400000000000000" pitchFamily="2" charset="-78"/>
              </a:rPr>
              <a:t> .</a:t>
            </a:r>
          </a:p>
          <a:p>
            <a:r>
              <a:rPr lang="en-US" dirty="0" err="1">
                <a:cs typeface="2  Badr" panose="00000400000000000000" pitchFamily="2" charset="-78"/>
              </a:rPr>
              <a:t>ترشحات</a:t>
            </a:r>
            <a:r>
              <a:rPr lang="en-US" dirty="0">
                <a:cs typeface="2  Badr" panose="00000400000000000000" pitchFamily="2" charset="-78"/>
              </a:rPr>
              <a:t> </a:t>
            </a:r>
            <a:r>
              <a:rPr lang="en-US" dirty="0" err="1">
                <a:cs typeface="2  Badr" panose="00000400000000000000" pitchFamily="2" charset="-78"/>
              </a:rPr>
              <a:t>بینی</a:t>
            </a:r>
            <a:r>
              <a:rPr lang="en-US" dirty="0">
                <a:cs typeface="2  Badr" panose="00000400000000000000" pitchFamily="2" charset="-78"/>
              </a:rPr>
              <a:t> </a:t>
            </a:r>
            <a:r>
              <a:rPr lang="en-US" dirty="0" err="1">
                <a:cs typeface="2  Badr" panose="00000400000000000000" pitchFamily="2" charset="-78"/>
              </a:rPr>
              <a:t>بصورت</a:t>
            </a:r>
            <a:r>
              <a:rPr lang="en-US" dirty="0">
                <a:cs typeface="2  Badr" panose="00000400000000000000" pitchFamily="2" charset="-78"/>
              </a:rPr>
              <a:t> </a:t>
            </a:r>
            <a:r>
              <a:rPr lang="fa-IR" dirty="0">
                <a:cs typeface="2  Badr" panose="00000400000000000000" pitchFamily="2" charset="-78"/>
              </a:rPr>
              <a:t>1)</a:t>
            </a:r>
            <a:r>
              <a:rPr lang="en-US" dirty="0" err="1">
                <a:cs typeface="2  Badr" panose="00000400000000000000" pitchFamily="2" charset="-78"/>
              </a:rPr>
              <a:t>رقیق</a:t>
            </a:r>
            <a:r>
              <a:rPr lang="en-US" dirty="0">
                <a:cs typeface="2  Badr" panose="00000400000000000000" pitchFamily="2" charset="-78"/>
              </a:rPr>
              <a:t> </a:t>
            </a:r>
            <a:r>
              <a:rPr lang="en-US" dirty="0" err="1">
                <a:cs typeface="2  Badr" panose="00000400000000000000" pitchFamily="2" charset="-78"/>
              </a:rPr>
              <a:t>سروز</a:t>
            </a:r>
            <a:r>
              <a:rPr lang="fa-IR" dirty="0">
                <a:cs typeface="2  Badr" panose="00000400000000000000" pitchFamily="2" charset="-78"/>
              </a:rPr>
              <a:t>ی 2)</a:t>
            </a:r>
            <a:r>
              <a:rPr lang="en-US" dirty="0" err="1">
                <a:cs typeface="2  Badr" panose="00000400000000000000" pitchFamily="2" charset="-78"/>
              </a:rPr>
              <a:t>شفاف</a:t>
            </a:r>
            <a:r>
              <a:rPr lang="en-US" dirty="0">
                <a:cs typeface="2  Badr" panose="00000400000000000000" pitchFamily="2" charset="-78"/>
              </a:rPr>
              <a:t> </a:t>
            </a:r>
            <a:r>
              <a:rPr lang="en-US" dirty="0" err="1">
                <a:cs typeface="2  Badr" panose="00000400000000000000" pitchFamily="2" charset="-78"/>
              </a:rPr>
              <a:t>کریستالی</a:t>
            </a:r>
            <a:r>
              <a:rPr lang="en-US" dirty="0">
                <a:cs typeface="2  Badr" panose="00000400000000000000" pitchFamily="2" charset="-78"/>
              </a:rPr>
              <a:t> </a:t>
            </a:r>
            <a:r>
              <a:rPr lang="fa-IR" dirty="0">
                <a:cs typeface="2  Badr" panose="00000400000000000000" pitchFamily="2" charset="-78"/>
              </a:rPr>
              <a:t>3) </a:t>
            </a:r>
            <a:r>
              <a:rPr lang="en-US" dirty="0" err="1">
                <a:cs typeface="2  Badr" panose="00000400000000000000" pitchFamily="2" charset="-78"/>
              </a:rPr>
              <a:t>ترشح</a:t>
            </a:r>
            <a:r>
              <a:rPr lang="en-US" dirty="0">
                <a:cs typeface="2  Badr" panose="00000400000000000000" pitchFamily="2" charset="-78"/>
              </a:rPr>
              <a:t> </a:t>
            </a:r>
            <a:r>
              <a:rPr lang="en-US" dirty="0" err="1">
                <a:cs typeface="2  Badr" panose="00000400000000000000" pitchFamily="2" charset="-78"/>
              </a:rPr>
              <a:t>چرکی</a:t>
            </a:r>
            <a:r>
              <a:rPr lang="en-US" dirty="0">
                <a:cs typeface="2  Badr" panose="00000400000000000000" pitchFamily="2" charset="-78"/>
              </a:rPr>
              <a:t> </a:t>
            </a:r>
            <a:r>
              <a:rPr lang="en-US" dirty="0" err="1">
                <a:cs typeface="2  Badr" panose="00000400000000000000" pitchFamily="2" charset="-78"/>
              </a:rPr>
              <a:t>دو</a:t>
            </a:r>
            <a:r>
              <a:rPr lang="en-US" dirty="0">
                <a:cs typeface="2  Badr" panose="00000400000000000000" pitchFamily="2" charset="-78"/>
              </a:rPr>
              <a:t> </a:t>
            </a:r>
            <a:r>
              <a:rPr lang="en-US" dirty="0" err="1">
                <a:cs typeface="2  Badr" panose="00000400000000000000" pitchFamily="2" charset="-78"/>
              </a:rPr>
              <a:t>طرفه</a:t>
            </a:r>
            <a:r>
              <a:rPr lang="en-US" dirty="0">
                <a:cs typeface="2  Badr" panose="00000400000000000000" pitchFamily="2" charset="-78"/>
              </a:rPr>
              <a:t> </a:t>
            </a:r>
            <a:r>
              <a:rPr lang="fa-IR" dirty="0">
                <a:cs typeface="2  Badr" panose="00000400000000000000" pitchFamily="2" charset="-78"/>
              </a:rPr>
              <a:t>4) </a:t>
            </a:r>
            <a:r>
              <a:rPr lang="en-US" dirty="0" err="1">
                <a:cs typeface="2  Badr" panose="00000400000000000000" pitchFamily="2" charset="-78"/>
              </a:rPr>
              <a:t>ترشح</a:t>
            </a:r>
            <a:r>
              <a:rPr lang="en-US" dirty="0">
                <a:cs typeface="2  Badr" panose="00000400000000000000" pitchFamily="2" charset="-78"/>
              </a:rPr>
              <a:t> </a:t>
            </a:r>
            <a:r>
              <a:rPr lang="en-US" dirty="0" err="1">
                <a:cs typeface="2  Badr" panose="00000400000000000000" pitchFamily="2" charset="-78"/>
              </a:rPr>
              <a:t>یک</a:t>
            </a:r>
            <a:r>
              <a:rPr lang="en-US" dirty="0">
                <a:cs typeface="2  Badr" panose="00000400000000000000" pitchFamily="2" charset="-78"/>
              </a:rPr>
              <a:t> </a:t>
            </a:r>
            <a:r>
              <a:rPr lang="en-US" dirty="0" err="1">
                <a:cs typeface="2  Badr" panose="00000400000000000000" pitchFamily="2" charset="-78"/>
              </a:rPr>
              <a:t>طرفه</a:t>
            </a:r>
            <a:r>
              <a:rPr lang="en-US" dirty="0">
                <a:cs typeface="2  Badr" panose="00000400000000000000" pitchFamily="2" charset="-78"/>
              </a:rPr>
              <a:t> </a:t>
            </a:r>
            <a:r>
              <a:rPr lang="en-US" dirty="0" err="1">
                <a:cs typeface="2  Badr" panose="00000400000000000000" pitchFamily="2" charset="-78"/>
              </a:rPr>
              <a:t>چرکی</a:t>
            </a:r>
            <a:r>
              <a:rPr lang="en-US" dirty="0">
                <a:cs typeface="2  Badr" panose="00000400000000000000" pitchFamily="2" charset="-78"/>
              </a:rPr>
              <a:t> </a:t>
            </a:r>
            <a:r>
              <a:rPr lang="en-US" dirty="0" err="1">
                <a:cs typeface="2  Badr" panose="00000400000000000000" pitchFamily="2" charset="-78"/>
              </a:rPr>
              <a:t>بد</a:t>
            </a:r>
            <a:r>
              <a:rPr lang="en-US" dirty="0">
                <a:cs typeface="2  Badr" panose="00000400000000000000" pitchFamily="2" charset="-78"/>
              </a:rPr>
              <a:t> </a:t>
            </a:r>
            <a:r>
              <a:rPr lang="en-US" dirty="0" err="1">
                <a:cs typeface="2  Badr" panose="00000400000000000000" pitchFamily="2" charset="-78"/>
              </a:rPr>
              <a:t>بو</a:t>
            </a:r>
            <a:r>
              <a:rPr lang="en-US" dirty="0">
                <a:cs typeface="2  Badr" panose="00000400000000000000" pitchFamily="2" charset="-78"/>
              </a:rPr>
              <a:t> </a:t>
            </a:r>
            <a:r>
              <a:rPr lang="en-US" dirty="0" smtClean="0">
                <a:cs typeface="2  Badr" panose="00000400000000000000" pitchFamily="2" charset="-78"/>
              </a:rPr>
              <a:t>و</a:t>
            </a:r>
            <a:r>
              <a:rPr lang="fa-IR" dirty="0" smtClean="0">
                <a:cs typeface="2  Badr" panose="00000400000000000000" pitchFamily="2" charset="-78"/>
              </a:rPr>
              <a:t>مزمن</a:t>
            </a:r>
            <a:endParaRPr lang="fa-IR" dirty="0">
              <a:cs typeface="2  Badr" panose="00000400000000000000" pitchFamily="2" charset="-78"/>
            </a:endParaRPr>
          </a:p>
        </p:txBody>
      </p:sp>
    </p:spTree>
    <p:extLst>
      <p:ext uri="{BB962C8B-B14F-4D97-AF65-F5344CB8AC3E}">
        <p14:creationId xmlns:p14="http://schemas.microsoft.com/office/powerpoint/2010/main" val="346628478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624109"/>
            <a:ext cx="8666222" cy="298603"/>
          </a:xfrm>
        </p:spPr>
        <p:txBody>
          <a:bodyPr>
            <a:normAutofit fontScale="90000"/>
          </a:bodyPr>
          <a:lstStyle/>
          <a:p>
            <a:endParaRPr lang="en-US" sz="2000" dirty="0">
              <a:cs typeface="2  Badr" panose="00000400000000000000" pitchFamily="2" charset="-78"/>
            </a:endParaRPr>
          </a:p>
        </p:txBody>
      </p:sp>
      <p:sp>
        <p:nvSpPr>
          <p:cNvPr id="3" name="Content Placeholder 2"/>
          <p:cNvSpPr>
            <a:spLocks noGrp="1"/>
          </p:cNvSpPr>
          <p:nvPr>
            <p:ph idx="1"/>
          </p:nvPr>
        </p:nvSpPr>
        <p:spPr>
          <a:xfrm>
            <a:off x="2589212" y="922713"/>
            <a:ext cx="8915400" cy="4988509"/>
          </a:xfrm>
        </p:spPr>
        <p:txBody>
          <a:bodyPr>
            <a:normAutofit/>
          </a:bodyPr>
          <a:lstStyle/>
          <a:p>
            <a:r>
              <a:rPr lang="en-US" dirty="0" smtClean="0">
                <a:cs typeface="2  Badr" panose="00000400000000000000" pitchFamily="2" charset="-78"/>
              </a:rPr>
              <a:t>بررسی red </a:t>
            </a:r>
            <a:r>
              <a:rPr lang="en-US" dirty="0" err="1" smtClean="0">
                <a:cs typeface="2  Badr" panose="00000400000000000000" pitchFamily="2" charset="-78"/>
              </a:rPr>
              <a:t>refelex</a:t>
            </a:r>
            <a:r>
              <a:rPr lang="en-US" dirty="0" smtClean="0">
                <a:cs typeface="2  Badr" panose="00000400000000000000" pitchFamily="2" charset="-78"/>
              </a:rPr>
              <a:t> در تمامی نوزادان لازم </a:t>
            </a:r>
            <a:r>
              <a:rPr lang="en-US" dirty="0" err="1" smtClean="0">
                <a:cs typeface="2  Badr" panose="00000400000000000000" pitchFamily="2" charset="-78"/>
              </a:rPr>
              <a:t>است</a:t>
            </a:r>
            <a:r>
              <a:rPr lang="en-US" dirty="0" smtClean="0">
                <a:cs typeface="2  Badr" panose="00000400000000000000" pitchFamily="2" charset="-78"/>
              </a:rPr>
              <a:t> </a:t>
            </a:r>
            <a:r>
              <a:rPr lang="en-US" dirty="0" err="1" smtClean="0">
                <a:cs typeface="2  Badr" panose="00000400000000000000" pitchFamily="2" charset="-78"/>
              </a:rPr>
              <a:t>با</a:t>
            </a:r>
            <a:r>
              <a:rPr lang="en-US" dirty="0" smtClean="0">
                <a:cs typeface="2  Badr" panose="00000400000000000000" pitchFamily="2" charset="-78"/>
              </a:rPr>
              <a:t> کمک افتالموسکوپ در فاصله کمتر </a:t>
            </a:r>
            <a:r>
              <a:rPr lang="en-US" dirty="0" err="1" smtClean="0">
                <a:cs typeface="2  Badr" panose="00000400000000000000" pitchFamily="2" charset="-78"/>
              </a:rPr>
              <a:t>از</a:t>
            </a:r>
            <a:r>
              <a:rPr lang="en-US" dirty="0" smtClean="0">
                <a:cs typeface="2  Badr" panose="00000400000000000000" pitchFamily="2" charset="-78"/>
              </a:rPr>
              <a:t> </a:t>
            </a:r>
            <a:r>
              <a:rPr lang="fa-IR" dirty="0" smtClean="0">
                <a:cs typeface="2  Badr" panose="00000400000000000000" pitchFamily="2" charset="-78"/>
              </a:rPr>
              <a:t>30</a:t>
            </a:r>
            <a:r>
              <a:rPr lang="en-US" dirty="0" err="1" smtClean="0">
                <a:cs typeface="2  Badr" panose="00000400000000000000" pitchFamily="2" charset="-78"/>
              </a:rPr>
              <a:t>سانتی</a:t>
            </a:r>
            <a:r>
              <a:rPr lang="en-US" dirty="0" smtClean="0">
                <a:cs typeface="2  Badr" panose="00000400000000000000" pitchFamily="2" charset="-78"/>
              </a:rPr>
              <a:t> متر در محیط تاریک که بازتاب نور از شبکه به رنگ قرمز </a:t>
            </a:r>
            <a:r>
              <a:rPr lang="en-US" dirty="0" err="1" smtClean="0">
                <a:cs typeface="2  Badr" panose="00000400000000000000" pitchFamily="2" charset="-78"/>
              </a:rPr>
              <a:t>نارنجی</a:t>
            </a:r>
            <a:r>
              <a:rPr lang="en-US" dirty="0" smtClean="0">
                <a:cs typeface="2  Badr" panose="00000400000000000000" pitchFamily="2" charset="-78"/>
              </a:rPr>
              <a:t> </a:t>
            </a:r>
            <a:r>
              <a:rPr lang="en-US" dirty="0" err="1" smtClean="0">
                <a:cs typeface="2  Badr" panose="00000400000000000000" pitchFamily="2" charset="-78"/>
              </a:rPr>
              <a:t>است</a:t>
            </a:r>
            <a:r>
              <a:rPr lang="en-US" dirty="0" smtClean="0">
                <a:cs typeface="2  Badr" panose="00000400000000000000" pitchFamily="2" charset="-78"/>
              </a:rPr>
              <a:t> </a:t>
            </a:r>
            <a:r>
              <a:rPr lang="fa-IR" dirty="0" smtClean="0">
                <a:cs typeface="2  Badr" panose="00000400000000000000" pitchFamily="2" charset="-78"/>
              </a:rPr>
              <a:t>.</a:t>
            </a:r>
            <a:endParaRPr lang="en-US" dirty="0" smtClean="0">
              <a:cs typeface="2  Badr" panose="00000400000000000000" pitchFamily="2" charset="-78"/>
            </a:endParaRPr>
          </a:p>
          <a:p>
            <a:r>
              <a:rPr lang="en-US" dirty="0" err="1" smtClean="0">
                <a:cs typeface="2  Badr" panose="00000400000000000000" pitchFamily="2" charset="-78"/>
              </a:rPr>
              <a:t>درصورت</a:t>
            </a:r>
            <a:r>
              <a:rPr lang="en-US" dirty="0" smtClean="0">
                <a:cs typeface="2  Badr" panose="00000400000000000000" pitchFamily="2" charset="-78"/>
              </a:rPr>
              <a:t> سفید بودن بازتاب نور لکوکوریا گفته میشود که در کاتاراکت و رتینوبلاستوم دیده </a:t>
            </a:r>
            <a:r>
              <a:rPr lang="en-US" dirty="0" err="1" smtClean="0">
                <a:cs typeface="2  Badr" panose="00000400000000000000" pitchFamily="2" charset="-78"/>
              </a:rPr>
              <a:t>می</a:t>
            </a:r>
            <a:r>
              <a:rPr lang="en-US" dirty="0" smtClean="0">
                <a:cs typeface="2  Badr" panose="00000400000000000000" pitchFamily="2" charset="-78"/>
              </a:rPr>
              <a:t> </a:t>
            </a:r>
            <a:r>
              <a:rPr lang="en-US" dirty="0" err="1" smtClean="0">
                <a:cs typeface="2  Badr" panose="00000400000000000000" pitchFamily="2" charset="-78"/>
              </a:rPr>
              <a:t>شود</a:t>
            </a:r>
            <a:r>
              <a:rPr lang="en-US" dirty="0" smtClean="0">
                <a:cs typeface="2  Badr" panose="00000400000000000000" pitchFamily="2" charset="-78"/>
              </a:rPr>
              <a:t>. </a:t>
            </a:r>
          </a:p>
          <a:p>
            <a:r>
              <a:rPr lang="en-US" dirty="0" smtClean="0">
                <a:cs typeface="2  Badr" panose="00000400000000000000" pitchFamily="2" charset="-78"/>
              </a:rPr>
              <a:t>در یک شیرخوار بیشتر </a:t>
            </a:r>
            <a:r>
              <a:rPr lang="en-US" dirty="0" err="1" smtClean="0">
                <a:cs typeface="2  Badr" panose="00000400000000000000" pitchFamily="2" charset="-78"/>
              </a:rPr>
              <a:t>از</a:t>
            </a:r>
            <a:r>
              <a:rPr lang="en-US" dirty="0" smtClean="0">
                <a:cs typeface="2  Badr" panose="00000400000000000000" pitchFamily="2" charset="-78"/>
              </a:rPr>
              <a:t> </a:t>
            </a:r>
            <a:r>
              <a:rPr lang="fa-IR" dirty="0" smtClean="0">
                <a:cs typeface="2  Badr" panose="00000400000000000000" pitchFamily="2" charset="-78"/>
              </a:rPr>
              <a:t>3 </a:t>
            </a:r>
            <a:r>
              <a:rPr lang="en-US" dirty="0" err="1" smtClean="0">
                <a:cs typeface="2  Badr" panose="00000400000000000000" pitchFamily="2" charset="-78"/>
              </a:rPr>
              <a:t>هفته</a:t>
            </a:r>
            <a:r>
              <a:rPr lang="en-US" dirty="0" smtClean="0">
                <a:cs typeface="2  Badr" panose="00000400000000000000" pitchFamily="2" charset="-78"/>
              </a:rPr>
              <a:t> پاسخ مردمک  به نور را </a:t>
            </a:r>
            <a:r>
              <a:rPr lang="en-US" dirty="0" err="1" smtClean="0">
                <a:cs typeface="2  Badr" panose="00000400000000000000" pitchFamily="2" charset="-78"/>
              </a:rPr>
              <a:t>بررسی</a:t>
            </a:r>
            <a:r>
              <a:rPr lang="en-US" dirty="0" smtClean="0">
                <a:cs typeface="2  Badr" panose="00000400000000000000" pitchFamily="2" charset="-78"/>
              </a:rPr>
              <a:t> </a:t>
            </a:r>
            <a:r>
              <a:rPr lang="en-US" dirty="0" err="1" smtClean="0">
                <a:cs typeface="2  Badr" panose="00000400000000000000" pitchFamily="2" charset="-78"/>
              </a:rPr>
              <a:t>کنید</a:t>
            </a:r>
            <a:r>
              <a:rPr lang="en-US" dirty="0" smtClean="0">
                <a:cs typeface="2  Badr" panose="00000400000000000000" pitchFamily="2" charset="-78"/>
              </a:rPr>
              <a:t>.</a:t>
            </a:r>
          </a:p>
          <a:p>
            <a:r>
              <a:rPr lang="en-US" dirty="0" err="1" smtClean="0">
                <a:cs typeface="2  Badr" panose="00000400000000000000" pitchFamily="2" charset="-78"/>
              </a:rPr>
              <a:t>پاسخ</a:t>
            </a:r>
            <a:r>
              <a:rPr lang="en-US" dirty="0" smtClean="0">
                <a:cs typeface="2  Badr" panose="00000400000000000000" pitchFamily="2" charset="-78"/>
              </a:rPr>
              <a:t> کند می تواند مطرح کننده </a:t>
            </a:r>
            <a:r>
              <a:rPr lang="en-US" dirty="0" err="1" smtClean="0">
                <a:cs typeface="2  Badr" panose="00000400000000000000" pitchFamily="2" charset="-78"/>
              </a:rPr>
              <a:t>گلوکوم</a:t>
            </a:r>
            <a:r>
              <a:rPr lang="en-US" dirty="0" smtClean="0">
                <a:cs typeface="2  Badr" panose="00000400000000000000" pitchFamily="2" charset="-78"/>
              </a:rPr>
              <a:t> </a:t>
            </a:r>
            <a:r>
              <a:rPr lang="en-US" dirty="0" err="1" smtClean="0">
                <a:cs typeface="2  Badr" panose="00000400000000000000" pitchFamily="2" charset="-78"/>
              </a:rPr>
              <a:t>باشد</a:t>
            </a:r>
            <a:r>
              <a:rPr lang="fa-IR" dirty="0" smtClean="0">
                <a:cs typeface="2  Badr" panose="00000400000000000000" pitchFamily="2" charset="-78"/>
              </a:rPr>
              <a:t>.</a:t>
            </a:r>
            <a:endParaRPr lang="en-US" dirty="0" smtClean="0">
              <a:cs typeface="2  Badr" panose="00000400000000000000" pitchFamily="2" charset="-78"/>
            </a:endParaRPr>
          </a:p>
          <a:p>
            <a:endParaRPr lang="en-US" dirty="0">
              <a:cs typeface="2  Badr" panose="00000400000000000000" pitchFamily="2" charset="-78"/>
            </a:endParaRPr>
          </a:p>
          <a:p>
            <a:r>
              <a:rPr lang="en-US" dirty="0" smtClean="0">
                <a:cs typeface="2  Badr" panose="00000400000000000000" pitchFamily="2" charset="-78"/>
              </a:rPr>
              <a:t>حدت بینایی: در </a:t>
            </a:r>
            <a:r>
              <a:rPr lang="en-US" dirty="0" err="1" smtClean="0">
                <a:cs typeface="2  Badr" panose="00000400000000000000" pitchFamily="2" charset="-78"/>
              </a:rPr>
              <a:t>سن</a:t>
            </a:r>
            <a:r>
              <a:rPr lang="en-US" dirty="0" smtClean="0">
                <a:cs typeface="2  Badr" panose="00000400000000000000" pitchFamily="2" charset="-78"/>
              </a:rPr>
              <a:t> </a:t>
            </a:r>
            <a:r>
              <a:rPr lang="fa-IR" dirty="0">
                <a:cs typeface="2  Badr" panose="00000400000000000000" pitchFamily="2" charset="-78"/>
              </a:rPr>
              <a:t>4</a:t>
            </a:r>
            <a:r>
              <a:rPr lang="en-US" dirty="0" smtClean="0">
                <a:cs typeface="2  Badr" panose="00000400000000000000" pitchFamily="2" charset="-78"/>
              </a:rPr>
              <a:t> هفتگی fix and follow</a:t>
            </a:r>
          </a:p>
          <a:p>
            <a:r>
              <a:rPr lang="en-US" dirty="0" smtClean="0">
                <a:cs typeface="2  Badr" panose="00000400000000000000" pitchFamily="2" charset="-78"/>
              </a:rPr>
              <a:t>در </a:t>
            </a:r>
            <a:r>
              <a:rPr lang="en-US" dirty="0" err="1" smtClean="0">
                <a:cs typeface="2  Badr" panose="00000400000000000000" pitchFamily="2" charset="-78"/>
              </a:rPr>
              <a:t>سن</a:t>
            </a:r>
            <a:r>
              <a:rPr lang="en-US" dirty="0" smtClean="0">
                <a:cs typeface="2  Badr" panose="00000400000000000000" pitchFamily="2" charset="-78"/>
              </a:rPr>
              <a:t> </a:t>
            </a:r>
            <a:r>
              <a:rPr lang="fa-IR" dirty="0" smtClean="0">
                <a:cs typeface="2  Badr" panose="00000400000000000000" pitchFamily="2" charset="-78"/>
              </a:rPr>
              <a:t>8</a:t>
            </a:r>
            <a:r>
              <a:rPr lang="en-US" dirty="0" err="1" smtClean="0">
                <a:cs typeface="2  Badr" panose="00000400000000000000" pitchFamily="2" charset="-78"/>
              </a:rPr>
              <a:t>هفتگی</a:t>
            </a:r>
            <a:r>
              <a:rPr lang="en-US" dirty="0" smtClean="0">
                <a:cs typeface="2  Badr" panose="00000400000000000000" pitchFamily="2" charset="-78"/>
              </a:rPr>
              <a:t> کودک باید بتواند یک شیی خارج از خط وسط را </a:t>
            </a:r>
            <a:r>
              <a:rPr lang="en-US" dirty="0" err="1" smtClean="0">
                <a:cs typeface="2  Badr" panose="00000400000000000000" pitchFamily="2" charset="-78"/>
              </a:rPr>
              <a:t>دنبال</a:t>
            </a:r>
            <a:r>
              <a:rPr lang="en-US" dirty="0" smtClean="0">
                <a:cs typeface="2  Badr" panose="00000400000000000000" pitchFamily="2" charset="-78"/>
              </a:rPr>
              <a:t> </a:t>
            </a:r>
            <a:r>
              <a:rPr lang="en-US" dirty="0" err="1" smtClean="0">
                <a:cs typeface="2  Badr" panose="00000400000000000000" pitchFamily="2" charset="-78"/>
              </a:rPr>
              <a:t>کند</a:t>
            </a:r>
            <a:r>
              <a:rPr lang="en-US" dirty="0" smtClean="0">
                <a:cs typeface="2  Badr" panose="00000400000000000000" pitchFamily="2" charset="-78"/>
              </a:rPr>
              <a:t>.</a:t>
            </a:r>
          </a:p>
          <a:p>
            <a:r>
              <a:rPr lang="en-US" dirty="0" smtClean="0">
                <a:cs typeface="2  Badr" panose="00000400000000000000" pitchFamily="2" charset="-78"/>
              </a:rPr>
              <a:t>در </a:t>
            </a:r>
            <a:r>
              <a:rPr lang="en-US" dirty="0" err="1" smtClean="0">
                <a:cs typeface="2  Badr" panose="00000400000000000000" pitchFamily="2" charset="-78"/>
              </a:rPr>
              <a:t>سن</a:t>
            </a:r>
            <a:r>
              <a:rPr lang="en-US" dirty="0" smtClean="0">
                <a:cs typeface="2  Badr" panose="00000400000000000000" pitchFamily="2" charset="-78"/>
              </a:rPr>
              <a:t> </a:t>
            </a:r>
            <a:r>
              <a:rPr lang="fa-IR" dirty="0">
                <a:cs typeface="2  Badr" panose="00000400000000000000" pitchFamily="2" charset="-78"/>
              </a:rPr>
              <a:t>4</a:t>
            </a:r>
            <a:r>
              <a:rPr lang="en-US" dirty="0" smtClean="0">
                <a:cs typeface="2  Badr" panose="00000400000000000000" pitchFamily="2" charset="-78"/>
              </a:rPr>
              <a:t> ماهگی دنبال کردن شیی در تمام جهات </a:t>
            </a:r>
            <a:r>
              <a:rPr lang="en-US" dirty="0" err="1" smtClean="0">
                <a:cs typeface="2  Badr" panose="00000400000000000000" pitchFamily="2" charset="-78"/>
              </a:rPr>
              <a:t>با</a:t>
            </a:r>
            <a:r>
              <a:rPr lang="en-US" dirty="0" smtClean="0">
                <a:cs typeface="2  Badr" panose="00000400000000000000" pitchFamily="2" charset="-78"/>
              </a:rPr>
              <a:t> </a:t>
            </a:r>
            <a:r>
              <a:rPr lang="en-US" dirty="0" err="1" smtClean="0">
                <a:cs typeface="2  Badr" panose="00000400000000000000" pitchFamily="2" charset="-78"/>
              </a:rPr>
              <a:t>چشم</a:t>
            </a:r>
            <a:r>
              <a:rPr lang="fa-IR" dirty="0" smtClean="0">
                <a:cs typeface="2  Badr" panose="00000400000000000000" pitchFamily="2" charset="-78"/>
              </a:rPr>
              <a:t>.</a:t>
            </a:r>
            <a:endParaRPr lang="en-US" dirty="0" smtClean="0">
              <a:cs typeface="2  Badr" panose="00000400000000000000" pitchFamily="2" charset="-78"/>
            </a:endParaRPr>
          </a:p>
          <a:p>
            <a:r>
              <a:rPr lang="en-US" dirty="0" smtClean="0">
                <a:cs typeface="2  Badr" panose="00000400000000000000" pitchFamily="2" charset="-78"/>
              </a:rPr>
              <a:t>شناخت اشیا و اشخاص در </a:t>
            </a:r>
            <a:r>
              <a:rPr lang="en-US" dirty="0" err="1" smtClean="0">
                <a:cs typeface="2  Badr" panose="00000400000000000000" pitchFamily="2" charset="-78"/>
              </a:rPr>
              <a:t>سن</a:t>
            </a:r>
            <a:r>
              <a:rPr lang="en-US" dirty="0" smtClean="0">
                <a:cs typeface="2  Badr" panose="00000400000000000000" pitchFamily="2" charset="-78"/>
              </a:rPr>
              <a:t> </a:t>
            </a:r>
            <a:r>
              <a:rPr lang="fa-IR" dirty="0" smtClean="0">
                <a:cs typeface="2  Badr" panose="00000400000000000000" pitchFamily="2" charset="-78"/>
              </a:rPr>
              <a:t>4تا6 </a:t>
            </a:r>
            <a:r>
              <a:rPr lang="en-US" dirty="0" err="1" smtClean="0">
                <a:cs typeface="2  Badr" panose="00000400000000000000" pitchFamily="2" charset="-78"/>
              </a:rPr>
              <a:t>ماهگی</a:t>
            </a:r>
            <a:r>
              <a:rPr lang="en-US" dirty="0" smtClean="0">
                <a:cs typeface="2  Badr" panose="00000400000000000000" pitchFamily="2" charset="-78"/>
              </a:rPr>
              <a:t> مطرح کننده حدت طبیعی </a:t>
            </a:r>
            <a:r>
              <a:rPr lang="en-US" dirty="0" err="1" smtClean="0">
                <a:cs typeface="2  Badr" panose="00000400000000000000" pitchFamily="2" charset="-78"/>
              </a:rPr>
              <a:t>است</a:t>
            </a:r>
            <a:r>
              <a:rPr lang="en-US" dirty="0" smtClean="0">
                <a:cs typeface="2  Badr" panose="00000400000000000000" pitchFamily="2" charset="-78"/>
              </a:rPr>
              <a:t> </a:t>
            </a:r>
            <a:r>
              <a:rPr lang="fa-IR" dirty="0" smtClean="0">
                <a:cs typeface="2  Badr" panose="00000400000000000000" pitchFamily="2" charset="-78"/>
              </a:rPr>
              <a:t>.</a:t>
            </a:r>
            <a:endParaRPr lang="en-US" dirty="0" smtClean="0">
              <a:cs typeface="2  Badr" panose="00000400000000000000" pitchFamily="2" charset="-78"/>
            </a:endParaRPr>
          </a:p>
          <a:p>
            <a:r>
              <a:rPr lang="en-US" dirty="0" smtClean="0">
                <a:cs typeface="2  Badr" panose="00000400000000000000" pitchFamily="2" charset="-78"/>
              </a:rPr>
              <a:t>معاینه حدت بینایی بعد </a:t>
            </a:r>
            <a:r>
              <a:rPr lang="en-US" dirty="0" err="1" smtClean="0">
                <a:cs typeface="2  Badr" panose="00000400000000000000" pitchFamily="2" charset="-78"/>
              </a:rPr>
              <a:t>از</a:t>
            </a:r>
            <a:r>
              <a:rPr lang="en-US" dirty="0" smtClean="0">
                <a:cs typeface="2  Badr" panose="00000400000000000000" pitchFamily="2" charset="-78"/>
              </a:rPr>
              <a:t> </a:t>
            </a:r>
            <a:r>
              <a:rPr lang="fa-IR" dirty="0" smtClean="0">
                <a:cs typeface="2  Badr" panose="00000400000000000000" pitchFamily="2" charset="-78"/>
              </a:rPr>
              <a:t>4</a:t>
            </a:r>
            <a:r>
              <a:rPr lang="en-US" dirty="0" err="1" smtClean="0">
                <a:cs typeface="2  Badr" panose="00000400000000000000" pitchFamily="2" charset="-78"/>
              </a:rPr>
              <a:t>سالگی</a:t>
            </a:r>
            <a:r>
              <a:rPr lang="en-US" dirty="0" smtClean="0">
                <a:cs typeface="2  Badr" panose="00000400000000000000" pitchFamily="2" charset="-78"/>
              </a:rPr>
              <a:t> قابل </a:t>
            </a:r>
            <a:r>
              <a:rPr lang="en-US" dirty="0" err="1" smtClean="0">
                <a:cs typeface="2  Badr" panose="00000400000000000000" pitchFamily="2" charset="-78"/>
              </a:rPr>
              <a:t>انجام</a:t>
            </a:r>
            <a:r>
              <a:rPr lang="en-US" dirty="0" smtClean="0">
                <a:cs typeface="2  Badr" panose="00000400000000000000" pitchFamily="2" charset="-78"/>
              </a:rPr>
              <a:t> </a:t>
            </a:r>
            <a:r>
              <a:rPr lang="en-US" dirty="0" err="1" smtClean="0">
                <a:cs typeface="2  Badr" panose="00000400000000000000" pitchFamily="2" charset="-78"/>
              </a:rPr>
              <a:t>است</a:t>
            </a:r>
            <a:r>
              <a:rPr lang="en-US" dirty="0" smtClean="0">
                <a:cs typeface="2  Badr" panose="00000400000000000000" pitchFamily="2" charset="-78"/>
              </a:rPr>
              <a:t>.</a:t>
            </a:r>
          </a:p>
          <a:p>
            <a:r>
              <a:rPr lang="en-US" dirty="0">
                <a:cs typeface="2  Badr" panose="00000400000000000000" pitchFamily="2" charset="-78"/>
              </a:rPr>
              <a:t>میدریاز و میوزیس : </a:t>
            </a:r>
            <a:r>
              <a:rPr lang="en-US" dirty="0" smtClean="0">
                <a:cs typeface="2  Badr" panose="00000400000000000000" pitchFamily="2" charset="-78"/>
              </a:rPr>
              <a:t>م</a:t>
            </a:r>
            <a:r>
              <a:rPr lang="fa-IR" dirty="0" smtClean="0">
                <a:cs typeface="2  Badr" panose="00000400000000000000" pitchFamily="2" charset="-78"/>
              </a:rPr>
              <a:t>ی ت</a:t>
            </a:r>
            <a:r>
              <a:rPr lang="en-US" dirty="0" err="1" smtClean="0">
                <a:cs typeface="2  Badr" panose="00000400000000000000" pitchFamily="2" charset="-78"/>
              </a:rPr>
              <a:t>واند</a:t>
            </a:r>
            <a:r>
              <a:rPr lang="en-US" dirty="0" smtClean="0">
                <a:cs typeface="2  Badr" panose="00000400000000000000" pitchFamily="2" charset="-78"/>
              </a:rPr>
              <a:t> </a:t>
            </a:r>
            <a:r>
              <a:rPr lang="en-US" dirty="0">
                <a:cs typeface="2  Badr" panose="00000400000000000000" pitchFamily="2" charset="-78"/>
              </a:rPr>
              <a:t>مطرح کننده مسمومیت با دارو یا </a:t>
            </a:r>
            <a:r>
              <a:rPr lang="en-US" dirty="0" err="1">
                <a:cs typeface="2  Badr" panose="00000400000000000000" pitchFamily="2" charset="-78"/>
              </a:rPr>
              <a:t>مواد</a:t>
            </a:r>
            <a:r>
              <a:rPr lang="en-US" dirty="0">
                <a:cs typeface="2  Badr" panose="00000400000000000000" pitchFamily="2" charset="-78"/>
              </a:rPr>
              <a:t> </a:t>
            </a:r>
            <a:r>
              <a:rPr lang="en-US" dirty="0" err="1" smtClean="0">
                <a:cs typeface="2  Badr" panose="00000400000000000000" pitchFamily="2" charset="-78"/>
              </a:rPr>
              <a:t>مخدرباشد</a:t>
            </a:r>
            <a:r>
              <a:rPr lang="en-US" dirty="0" smtClean="0">
                <a:cs typeface="2  Badr" panose="00000400000000000000" pitchFamily="2" charset="-78"/>
              </a:rPr>
              <a:t>. </a:t>
            </a:r>
            <a:endParaRPr lang="en-US"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1149235" y="1438274"/>
            <a:ext cx="2574867" cy="2152650"/>
          </a:xfrm>
          <a:prstGeom prst="rect">
            <a:avLst/>
          </a:prstGeom>
        </p:spPr>
      </p:pic>
      <p:pic>
        <p:nvPicPr>
          <p:cNvPr id="5" name="Picture 4"/>
          <p:cNvPicPr>
            <a:picLocks noChangeAspect="1"/>
          </p:cNvPicPr>
          <p:nvPr/>
        </p:nvPicPr>
        <p:blipFill>
          <a:blip r:embed="rId3"/>
          <a:stretch>
            <a:fillRect/>
          </a:stretch>
        </p:blipFill>
        <p:spPr>
          <a:xfrm>
            <a:off x="1082048" y="3983715"/>
            <a:ext cx="2758432" cy="20688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32348"/>
          </a:xfrm>
        </p:spPr>
        <p:txBody>
          <a:bodyPr>
            <a:normAutofit fontScale="90000"/>
          </a:bodyPr>
          <a:lstStyle/>
          <a:p>
            <a:endParaRPr lang="en-US" dirty="0"/>
          </a:p>
        </p:txBody>
      </p:sp>
      <p:sp>
        <p:nvSpPr>
          <p:cNvPr id="3" name="Content Placeholder 2"/>
          <p:cNvSpPr>
            <a:spLocks noGrp="1"/>
          </p:cNvSpPr>
          <p:nvPr>
            <p:ph idx="1"/>
          </p:nvPr>
        </p:nvSpPr>
        <p:spPr>
          <a:xfrm>
            <a:off x="2381394" y="1296785"/>
            <a:ext cx="8915400" cy="5005135"/>
          </a:xfrm>
        </p:spPr>
        <p:txBody>
          <a:bodyPr/>
          <a:lstStyle/>
          <a:p>
            <a:r>
              <a:rPr lang="en-US" dirty="0" smtClean="0">
                <a:cs typeface="2  Badr" panose="00000400000000000000" pitchFamily="2" charset="-78"/>
              </a:rPr>
              <a:t>فوندوسکوپی از </a:t>
            </a:r>
            <a:r>
              <a:rPr lang="en-US" dirty="0" err="1" smtClean="0">
                <a:cs typeface="2  Badr" panose="00000400000000000000" pitchFamily="2" charset="-78"/>
              </a:rPr>
              <a:t>سن</a:t>
            </a:r>
            <a:r>
              <a:rPr lang="en-US" dirty="0" smtClean="0">
                <a:cs typeface="2  Badr" panose="00000400000000000000" pitchFamily="2" charset="-78"/>
              </a:rPr>
              <a:t> </a:t>
            </a:r>
            <a:r>
              <a:rPr lang="fa-IR" dirty="0" smtClean="0">
                <a:cs typeface="2  Badr" panose="00000400000000000000" pitchFamily="2" charset="-78"/>
              </a:rPr>
              <a:t>4 </a:t>
            </a:r>
            <a:r>
              <a:rPr lang="en-US" dirty="0" err="1" smtClean="0">
                <a:cs typeface="2  Badr" panose="00000400000000000000" pitchFamily="2" charset="-78"/>
              </a:rPr>
              <a:t>سالگی</a:t>
            </a:r>
            <a:r>
              <a:rPr lang="en-US" dirty="0" smtClean="0">
                <a:cs typeface="2  Badr" panose="00000400000000000000" pitchFamily="2" charset="-78"/>
              </a:rPr>
              <a:t> قابل انجام است که تار شدن دیسک اپتیک  و ادم پاپی نشان دهنده افزایش فشار </a:t>
            </a:r>
            <a:r>
              <a:rPr lang="en-US" dirty="0" err="1" smtClean="0">
                <a:cs typeface="2  Badr" panose="00000400000000000000" pitchFamily="2" charset="-78"/>
              </a:rPr>
              <a:t>جمجمه</a:t>
            </a:r>
            <a:r>
              <a:rPr lang="en-US" dirty="0" smtClean="0">
                <a:cs typeface="2  Badr" panose="00000400000000000000" pitchFamily="2" charset="-78"/>
              </a:rPr>
              <a:t> </a:t>
            </a:r>
            <a:r>
              <a:rPr lang="en-US" dirty="0" err="1" smtClean="0">
                <a:cs typeface="2  Badr" panose="00000400000000000000" pitchFamily="2" charset="-78"/>
              </a:rPr>
              <a:t>است</a:t>
            </a:r>
            <a:r>
              <a:rPr lang="fa-IR" dirty="0">
                <a:cs typeface="2  Badr" panose="00000400000000000000" pitchFamily="2" charset="-78"/>
              </a:rPr>
              <a:t>.</a:t>
            </a:r>
            <a:r>
              <a:rPr lang="en-US" dirty="0" smtClean="0">
                <a:cs typeface="2  Badr" panose="00000400000000000000" pitchFamily="2" charset="-78"/>
              </a:rPr>
              <a:t> </a:t>
            </a:r>
          </a:p>
          <a:p>
            <a:r>
              <a:rPr lang="en-US" dirty="0" smtClean="0">
                <a:cs typeface="2  Badr" panose="00000400000000000000" pitchFamily="2" charset="-78"/>
              </a:rPr>
              <a:t> ایافوندوسکوپی برای یافتن ادم پاپی در شیرخواران </a:t>
            </a:r>
            <a:r>
              <a:rPr lang="en-US" dirty="0" err="1" smtClean="0">
                <a:cs typeface="2  Badr" panose="00000400000000000000" pitchFamily="2" charset="-78"/>
              </a:rPr>
              <a:t>کاربرد</a:t>
            </a:r>
            <a:r>
              <a:rPr lang="en-US" dirty="0" smtClean="0">
                <a:cs typeface="2  Badr" panose="00000400000000000000" pitchFamily="2" charset="-78"/>
              </a:rPr>
              <a:t> </a:t>
            </a:r>
            <a:r>
              <a:rPr lang="en-US" dirty="0" err="1" smtClean="0">
                <a:cs typeface="2  Badr" panose="00000400000000000000" pitchFamily="2" charset="-78"/>
              </a:rPr>
              <a:t>دارد</a:t>
            </a:r>
            <a:r>
              <a:rPr lang="fa-IR" dirty="0" smtClean="0">
                <a:cs typeface="2  Badr" panose="00000400000000000000" pitchFamily="2" charset="-78"/>
              </a:rPr>
              <a:t>.</a:t>
            </a:r>
            <a:r>
              <a:rPr lang="en-US" dirty="0" smtClean="0">
                <a:cs typeface="2  Badr" panose="00000400000000000000" pitchFamily="2" charset="-78"/>
              </a:rPr>
              <a:t> </a:t>
            </a:r>
          </a:p>
          <a:p>
            <a:r>
              <a:rPr lang="en-US" dirty="0" smtClean="0">
                <a:solidFill>
                  <a:schemeClr val="bg2">
                    <a:lumMod val="50000"/>
                  </a:schemeClr>
                </a:solidFill>
                <a:cs typeface="2  Badr" panose="00000400000000000000" pitchFamily="2" charset="-78"/>
              </a:rPr>
              <a:t>معاینه شبکیه در کودکان مشکوک به </a:t>
            </a:r>
            <a:r>
              <a:rPr lang="en-US" dirty="0" err="1" smtClean="0">
                <a:solidFill>
                  <a:schemeClr val="bg2">
                    <a:lumMod val="50000"/>
                  </a:schemeClr>
                </a:solidFill>
                <a:cs typeface="2  Badr" panose="00000400000000000000" pitchFamily="2" charset="-78"/>
              </a:rPr>
              <a:t>کودک</a:t>
            </a:r>
            <a:r>
              <a:rPr lang="en-US" dirty="0" smtClean="0">
                <a:solidFill>
                  <a:schemeClr val="bg2">
                    <a:lumMod val="50000"/>
                  </a:schemeClr>
                </a:solidFill>
                <a:cs typeface="2  Badr" panose="00000400000000000000" pitchFamily="2" charset="-78"/>
              </a:rPr>
              <a:t> </a:t>
            </a:r>
            <a:r>
              <a:rPr lang="fa-IR" dirty="0">
                <a:solidFill>
                  <a:schemeClr val="bg2">
                    <a:lumMod val="50000"/>
                  </a:schemeClr>
                </a:solidFill>
                <a:cs typeface="2  Badr" panose="00000400000000000000" pitchFamily="2" charset="-78"/>
              </a:rPr>
              <a:t>آ</a:t>
            </a:r>
            <a:r>
              <a:rPr lang="en-US" dirty="0" err="1" smtClean="0">
                <a:solidFill>
                  <a:schemeClr val="bg2">
                    <a:lumMod val="50000"/>
                  </a:schemeClr>
                </a:solidFill>
                <a:cs typeface="2  Badr" panose="00000400000000000000" pitchFamily="2" charset="-78"/>
              </a:rPr>
              <a:t>زاری</a:t>
            </a:r>
            <a:r>
              <a:rPr lang="en-US" dirty="0" smtClean="0">
                <a:solidFill>
                  <a:schemeClr val="bg2">
                    <a:lumMod val="50000"/>
                  </a:schemeClr>
                </a:solidFill>
                <a:cs typeface="2  Badr" panose="00000400000000000000" pitchFamily="2" charset="-78"/>
              </a:rPr>
              <a:t> بایستی انجام شود با تکان دادن سرکودک خون ریزی هایی در شبکیه ایجاد </a:t>
            </a:r>
            <a:r>
              <a:rPr lang="en-US" dirty="0" err="1" smtClean="0">
                <a:solidFill>
                  <a:schemeClr val="bg2">
                    <a:lumMod val="50000"/>
                  </a:schemeClr>
                </a:solidFill>
                <a:cs typeface="2  Badr" panose="00000400000000000000" pitchFamily="2" charset="-78"/>
              </a:rPr>
              <a:t>می</a:t>
            </a:r>
            <a:r>
              <a:rPr lang="en-US" dirty="0" smtClean="0">
                <a:solidFill>
                  <a:schemeClr val="bg2">
                    <a:lumMod val="50000"/>
                  </a:schemeClr>
                </a:solidFill>
                <a:cs typeface="2  Badr" panose="00000400000000000000" pitchFamily="2" charset="-78"/>
              </a:rPr>
              <a:t> </a:t>
            </a:r>
            <a:r>
              <a:rPr lang="en-US" dirty="0" err="1" smtClean="0">
                <a:solidFill>
                  <a:schemeClr val="bg2">
                    <a:lumMod val="50000"/>
                  </a:schemeClr>
                </a:solidFill>
                <a:cs typeface="2  Badr" panose="00000400000000000000" pitchFamily="2" charset="-78"/>
              </a:rPr>
              <a:t>شود</a:t>
            </a:r>
            <a:r>
              <a:rPr lang="fa-IR" dirty="0" smtClean="0">
                <a:solidFill>
                  <a:schemeClr val="bg2">
                    <a:lumMod val="50000"/>
                  </a:schemeClr>
                </a:solidFill>
                <a:cs typeface="2  Badr" panose="00000400000000000000" pitchFamily="2" charset="-78"/>
              </a:rPr>
              <a:t>.</a:t>
            </a:r>
            <a:endParaRPr lang="en-US" dirty="0" smtClean="0">
              <a:solidFill>
                <a:schemeClr val="bg2">
                  <a:lumMod val="50000"/>
                </a:schemeClr>
              </a:solidFill>
              <a:cs typeface="2  Badr" panose="00000400000000000000" pitchFamily="2" charset="-78"/>
            </a:endParaRPr>
          </a:p>
          <a:p>
            <a:r>
              <a:rPr lang="fa-IR" dirty="0" smtClean="0">
                <a:cs typeface="2  Badr" panose="00000400000000000000" pitchFamily="2" charset="-78"/>
              </a:rPr>
              <a:t>خونریزی شبکیه در 30تا 40 درصد نوزادان متولد شده ترم دیده می شود بدنبال زایمان واژینال سخت. </a:t>
            </a:r>
          </a:p>
          <a:p>
            <a:r>
              <a:rPr lang="fa-IR" dirty="0" smtClean="0">
                <a:cs typeface="2  Badr" panose="00000400000000000000" pitchFamily="2" charset="-78"/>
              </a:rPr>
              <a:t>خونریزی شبکیه بعد از دوران نوزادی احتمال ترومای غیر تصادفی. </a:t>
            </a:r>
            <a:r>
              <a:rPr lang="en-US" dirty="0" smtClean="0">
                <a:cs typeface="2  Badr" panose="00000400000000000000" pitchFamily="2" charset="-78"/>
              </a:rPr>
              <a:t> </a:t>
            </a:r>
            <a:endParaRPr lang="fa-IR" dirty="0" smtClean="0">
              <a:cs typeface="2  Badr" panose="00000400000000000000" pitchFamily="2" charset="-78"/>
            </a:endParaRPr>
          </a:p>
          <a:p>
            <a:endParaRPr lang="en-US" dirty="0"/>
          </a:p>
        </p:txBody>
      </p:sp>
      <p:sp>
        <p:nvSpPr>
          <p:cNvPr id="6" name="AutoShape 6" descr="خونریزی شبکیه چشم"/>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a-IR"/>
          </a:p>
        </p:txBody>
      </p:sp>
      <p:pic>
        <p:nvPicPr>
          <p:cNvPr id="7" name="Picture 6"/>
          <p:cNvPicPr>
            <a:picLocks noChangeAspect="1"/>
          </p:cNvPicPr>
          <p:nvPr/>
        </p:nvPicPr>
        <p:blipFill rotWithShape="1">
          <a:blip r:embed="rId2"/>
          <a:srcRect r="39674" b="-2331"/>
          <a:stretch/>
        </p:blipFill>
        <p:spPr>
          <a:xfrm>
            <a:off x="1993669" y="4031479"/>
            <a:ext cx="2678084" cy="195593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89212" y="723862"/>
            <a:ext cx="8911687" cy="115723"/>
          </a:xfrm>
        </p:spPr>
        <p:txBody>
          <a:bodyPr>
            <a:normAutofit fontScale="90000"/>
          </a:bodyPr>
          <a:lstStyle/>
          <a:p>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589212" y="515389"/>
                <a:ext cx="8915400" cy="5769033"/>
              </a:xfrm>
            </p:spPr>
            <p:txBody>
              <a:bodyPr/>
              <a:lstStyle/>
              <a:p>
                <a:r>
                  <a:rPr lang="en-US" dirty="0">
                    <a:cs typeface="2  Badr" panose="00000400000000000000" pitchFamily="2" charset="-78"/>
                  </a:rPr>
                  <a:t>ملتحمه: رنگ پریدگی </a:t>
                </a:r>
                <a14:m>
                  <m:oMath xmlns:m="http://schemas.openxmlformats.org/officeDocument/2006/math">
                    <m:r>
                      <a:rPr lang="en-US" i="1">
                        <a:latin typeface="Cambria Math" panose="02040503050406030204" pitchFamily="18" charset="0"/>
                        <a:cs typeface="2  Badr" panose="00000400000000000000" pitchFamily="2" charset="-78"/>
                      </a:rPr>
                      <m:t>←</m:t>
                    </m:r>
                  </m:oMath>
                </a14:m>
                <a:r>
                  <a:rPr lang="en-US" dirty="0">
                    <a:cs typeface="2  Badr" panose="00000400000000000000" pitchFamily="2" charset="-78"/>
                  </a:rPr>
                  <a:t>در موارد کم خونی                 خونریزی زیر ملتحمه ایی</a:t>
                </a:r>
                <a:r>
                  <a:rPr lang="en-US" dirty="0">
                    <a:latin typeface="Cambria Math" panose="02040503050406030204" pitchFamily="18" charset="0"/>
                    <a:ea typeface="Cambria Math" panose="02040503050406030204" pitchFamily="18" charset="0"/>
                    <a:cs typeface="2  Badr" panose="00000400000000000000" pitchFamily="2" charset="-78"/>
                  </a:rPr>
                  <a:t>←</a:t>
                </a:r>
                <a:r>
                  <a:rPr lang="en-US" dirty="0">
                    <a:cs typeface="2  Badr" panose="00000400000000000000" pitchFamily="2" charset="-78"/>
                  </a:rPr>
                  <a:t> در زایمان های واژینال سخت </a:t>
                </a:r>
                <a:endParaRPr lang="en-US" dirty="0" smtClean="0">
                  <a:cs typeface="2  Badr" panose="00000400000000000000" pitchFamily="2" charset="-78"/>
                </a:endParaRPr>
              </a:p>
              <a:p>
                <a:r>
                  <a:rPr lang="en-US" dirty="0">
                    <a:cs typeface="2  Badr" panose="00000400000000000000" pitchFamily="2" charset="-78"/>
                  </a:rPr>
                  <a:t>پرخونی </a:t>
                </a:r>
                <a:r>
                  <a:rPr lang="en-US" dirty="0">
                    <a:latin typeface="Cambria Math" panose="02040503050406030204" pitchFamily="18" charset="0"/>
                    <a:ea typeface="Cambria Math" panose="02040503050406030204" pitchFamily="18" charset="0"/>
                    <a:cs typeface="2  Badr" panose="00000400000000000000" pitchFamily="2" charset="-78"/>
                  </a:rPr>
                  <a:t>←بیماری </a:t>
                </a:r>
                <a:r>
                  <a:rPr lang="en-US" dirty="0" smtClean="0">
                    <a:latin typeface="Cambria Math" panose="02040503050406030204" pitchFamily="18" charset="0"/>
                    <a:ea typeface="Cambria Math" panose="02040503050406030204" pitchFamily="18" charset="0"/>
                    <a:cs typeface="2  Badr" panose="00000400000000000000" pitchFamily="2" charset="-78"/>
                  </a:rPr>
                  <a:t>کاوازاکی</a:t>
                </a:r>
              </a:p>
              <a:p>
                <a:endParaRPr lang="en-US" dirty="0">
                  <a:latin typeface="Cambria Math" panose="02040503050406030204" pitchFamily="18" charset="0"/>
                  <a:ea typeface="Cambria Math" panose="02040503050406030204" pitchFamily="18" charset="0"/>
                  <a:cs typeface="2  Badr" panose="00000400000000000000" pitchFamily="2" charset="-78"/>
                </a:endParaRPr>
              </a:p>
              <a:p>
                <a:r>
                  <a:rPr lang="en-US" dirty="0" smtClean="0">
                    <a:latin typeface="Cambria Math" panose="02040503050406030204" pitchFamily="18" charset="0"/>
                    <a:ea typeface="Cambria Math" panose="02040503050406030204" pitchFamily="18" charset="0"/>
                    <a:cs typeface="2  Badr" panose="00000400000000000000" pitchFamily="2" charset="-78"/>
                  </a:rPr>
                  <a:t>بررسی چشم ها از نظر هر گونه ترشح که می تواند علل </a:t>
                </a:r>
                <a:r>
                  <a:rPr lang="en-US" dirty="0" err="1" smtClean="0">
                    <a:latin typeface="Cambria Math" panose="02040503050406030204" pitchFamily="18" charset="0"/>
                    <a:ea typeface="Cambria Math" panose="02040503050406030204" pitchFamily="18" charset="0"/>
                    <a:cs typeface="2  Badr" panose="00000400000000000000" pitchFamily="2" charset="-78"/>
                  </a:rPr>
                  <a:t>عفونی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fa-IR" dirty="0" smtClean="0">
                    <a:latin typeface="Cambria Math" panose="02040503050406030204" pitchFamily="18" charset="0"/>
                    <a:ea typeface="Cambria Math" panose="02040503050406030204" pitchFamily="18" charset="0"/>
                    <a:cs typeface="2  Badr" panose="00000400000000000000" pitchFamily="2" charset="-78"/>
                  </a:rPr>
                  <a:t>آل</a:t>
                </a:r>
                <a:r>
                  <a:rPr lang="en-US" dirty="0" err="1" smtClean="0">
                    <a:latin typeface="Cambria Math" panose="02040503050406030204" pitchFamily="18" charset="0"/>
                    <a:ea typeface="Cambria Math" panose="02040503050406030204" pitchFamily="18" charset="0"/>
                    <a:cs typeface="2  Badr" panose="00000400000000000000" pitchFamily="2" charset="-78"/>
                  </a:rPr>
                  <a:t>رژیک</a:t>
                </a:r>
                <a:r>
                  <a:rPr lang="en-US" dirty="0" smtClean="0">
                    <a:latin typeface="Cambria Math" panose="02040503050406030204" pitchFamily="18" charset="0"/>
                    <a:ea typeface="Cambria Math" panose="02040503050406030204" pitchFamily="18" charset="0"/>
                    <a:cs typeface="2  Badr" panose="00000400000000000000" pitchFamily="2" charset="-78"/>
                  </a:rPr>
                  <a:t> یا </a:t>
                </a:r>
                <a:r>
                  <a:rPr lang="en-US" dirty="0" err="1" smtClean="0">
                    <a:latin typeface="Cambria Math" panose="02040503050406030204" pitchFamily="18" charset="0"/>
                    <a:ea typeface="Cambria Math" panose="02040503050406030204" pitchFamily="18" charset="0"/>
                    <a:cs typeface="2  Badr" panose="00000400000000000000" pitchFamily="2" charset="-78"/>
                  </a:rPr>
                  <a:t>انسدادی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باشد</a:t>
                </a:r>
                <a:r>
                  <a:rPr lang="fa-IR" dirty="0">
                    <a:latin typeface="Cambria Math" panose="02040503050406030204" pitchFamily="18" charset="0"/>
                    <a:ea typeface="Cambria Math" panose="02040503050406030204" pitchFamily="18" charset="0"/>
                    <a:cs typeface="2  Badr" panose="00000400000000000000" pitchFamily="2" charset="-78"/>
                  </a:rPr>
                  <a:t>.</a:t>
                </a:r>
                <a:endParaRPr lang="en-US" dirty="0" smtClean="0">
                  <a:latin typeface="Cambria Math" panose="02040503050406030204" pitchFamily="18" charset="0"/>
                  <a:ea typeface="Cambria Math" panose="02040503050406030204" pitchFamily="18" charset="0"/>
                  <a:cs typeface="2  Badr" panose="00000400000000000000" pitchFamily="2" charset="-78"/>
                </a:endParaRPr>
              </a:p>
              <a:p>
                <a:r>
                  <a:rPr lang="en-US" dirty="0" smtClean="0">
                    <a:latin typeface="Cambria Math" panose="02040503050406030204" pitchFamily="18" charset="0"/>
                    <a:ea typeface="Cambria Math" panose="02040503050406030204" pitchFamily="18" charset="0"/>
                    <a:cs typeface="2  Badr" panose="00000400000000000000" pitchFamily="2" charset="-78"/>
                  </a:rPr>
                  <a:t>شایع ترین علت غیر پاتولوژیک ترشح </a:t>
                </a:r>
                <a:r>
                  <a:rPr lang="en-US" dirty="0" err="1" smtClean="0">
                    <a:latin typeface="Cambria Math" panose="02040503050406030204" pitchFamily="18" charset="0"/>
                    <a:ea typeface="Cambria Math" panose="02040503050406030204" pitchFamily="18" charset="0"/>
                    <a:cs typeface="2  Badr" panose="00000400000000000000" pitchFamily="2" charset="-78"/>
                  </a:rPr>
                  <a:t>چشمی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تنگی</a:t>
                </a:r>
                <a:r>
                  <a:rPr lang="en-US" dirty="0" smtClean="0">
                    <a:latin typeface="Cambria Math" panose="02040503050406030204" pitchFamily="18" charset="0"/>
                    <a:ea typeface="Cambria Math" panose="02040503050406030204" pitchFamily="18" charset="0"/>
                    <a:cs typeface="2  Badr" panose="00000400000000000000" pitchFamily="2" charset="-78"/>
                  </a:rPr>
                  <a:t> مجرای </a:t>
                </a:r>
                <a:r>
                  <a:rPr lang="en-US" dirty="0" err="1" smtClean="0">
                    <a:latin typeface="Cambria Math" panose="02040503050406030204" pitchFamily="18" charset="0"/>
                    <a:ea typeface="Cambria Math" panose="02040503050406030204" pitchFamily="18" charset="0"/>
                    <a:cs typeface="2  Badr" panose="00000400000000000000" pitchFamily="2" charset="-78"/>
                  </a:rPr>
                  <a:t>اشکی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است</a:t>
                </a:r>
                <a:r>
                  <a:rPr lang="en-US" dirty="0" smtClean="0">
                    <a:latin typeface="Cambria Math" panose="02040503050406030204" pitchFamily="18" charset="0"/>
                    <a:ea typeface="Cambria Math" panose="02040503050406030204" pitchFamily="18" charset="0"/>
                    <a:cs typeface="2  Badr" panose="00000400000000000000" pitchFamily="2" charset="-78"/>
                  </a:rPr>
                  <a:t> و در صورت انسداد ایجاد التهاب و </a:t>
                </a:r>
                <a:r>
                  <a:rPr lang="en-US" dirty="0" err="1" smtClean="0">
                    <a:latin typeface="Cambria Math" panose="02040503050406030204" pitchFamily="18" charset="0"/>
                    <a:ea typeface="Cambria Math" panose="02040503050406030204" pitchFamily="18" charset="0"/>
                    <a:cs typeface="2  Badr" panose="00000400000000000000" pitchFamily="2" charset="-78"/>
                  </a:rPr>
                  <a:t>داکریوسیستت</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fa-IR" dirty="0" smtClean="0">
                    <a:latin typeface="Cambria Math" panose="02040503050406030204" pitchFamily="18" charset="0"/>
                    <a:ea typeface="Cambria Math" panose="02040503050406030204" pitchFamily="18" charset="0"/>
                    <a:cs typeface="2  Badr" panose="00000400000000000000" pitchFamily="2" charset="-78"/>
                  </a:rPr>
                  <a:t>ایجاد </a:t>
                </a:r>
                <a:r>
                  <a:rPr lang="en-US" dirty="0" err="1" smtClean="0">
                    <a:latin typeface="Cambria Math" panose="02040503050406030204" pitchFamily="18" charset="0"/>
                    <a:ea typeface="Cambria Math" panose="02040503050406030204" pitchFamily="18" charset="0"/>
                    <a:cs typeface="2  Badr" panose="00000400000000000000" pitchFamily="2" charset="-78"/>
                  </a:rPr>
                  <a:t>می</a:t>
                </a:r>
                <a:r>
                  <a:rPr lang="en-US" dirty="0" smtClean="0">
                    <a:latin typeface="Cambria Math" panose="02040503050406030204" pitchFamily="18" charset="0"/>
                    <a:ea typeface="Cambria Math" panose="02040503050406030204" pitchFamily="18" charset="0"/>
                    <a:cs typeface="2  Badr" panose="00000400000000000000" pitchFamily="2" charset="-78"/>
                  </a:rPr>
                  <a:t> شود  . تولید اشک از </a:t>
                </a:r>
                <a:r>
                  <a:rPr lang="en-US" dirty="0" err="1" smtClean="0">
                    <a:latin typeface="Cambria Math" panose="02040503050406030204" pitchFamily="18" charset="0"/>
                    <a:ea typeface="Cambria Math" panose="02040503050406030204" pitchFamily="18" charset="0"/>
                    <a:cs typeface="2  Badr" panose="00000400000000000000" pitchFamily="2" charset="-78"/>
                  </a:rPr>
                  <a:t>حدود</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fa-IR" dirty="0" smtClean="0">
                    <a:latin typeface="Cambria Math" panose="02040503050406030204" pitchFamily="18" charset="0"/>
                    <a:ea typeface="Cambria Math" panose="02040503050406030204" pitchFamily="18" charset="0"/>
                    <a:cs typeface="2  Badr" panose="00000400000000000000" pitchFamily="2" charset="-78"/>
                  </a:rPr>
                  <a:t>2 تا 3 </a:t>
                </a:r>
                <a:r>
                  <a:rPr lang="en-US" dirty="0" err="1" smtClean="0">
                    <a:latin typeface="Cambria Math" panose="02040503050406030204" pitchFamily="18" charset="0"/>
                    <a:ea typeface="Cambria Math" panose="02040503050406030204" pitchFamily="18" charset="0"/>
                    <a:cs typeface="2  Badr" panose="00000400000000000000" pitchFamily="2" charset="-78"/>
                  </a:rPr>
                  <a:t>ماهگی</a:t>
                </a:r>
                <a:r>
                  <a:rPr lang="en-US" dirty="0" smtClean="0">
                    <a:latin typeface="Cambria Math" panose="02040503050406030204" pitchFamily="18" charset="0"/>
                    <a:ea typeface="Cambria Math" panose="02040503050406030204" pitchFamily="18" charset="0"/>
                    <a:cs typeface="2  Badr" panose="00000400000000000000" pitchFamily="2" charset="-78"/>
                  </a:rPr>
                  <a:t> شروع </a:t>
                </a:r>
                <a:r>
                  <a:rPr lang="en-US" dirty="0" err="1" smtClean="0">
                    <a:latin typeface="Cambria Math" panose="02040503050406030204" pitchFamily="18" charset="0"/>
                    <a:ea typeface="Cambria Math" panose="02040503050406030204" pitchFamily="18" charset="0"/>
                    <a:cs typeface="2  Badr" panose="00000400000000000000" pitchFamily="2" charset="-78"/>
                  </a:rPr>
                  <a:t>می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شود</a:t>
                </a:r>
                <a:r>
                  <a:rPr lang="fa-IR" dirty="0">
                    <a:latin typeface="Cambria Math" panose="02040503050406030204" pitchFamily="18" charset="0"/>
                    <a:ea typeface="Cambria Math" panose="02040503050406030204" pitchFamily="18" charset="0"/>
                    <a:cs typeface="2  Badr" panose="00000400000000000000" pitchFamily="2" charset="-78"/>
                  </a:rPr>
                  <a:t>.</a:t>
                </a:r>
                <a:endParaRPr lang="en-US" dirty="0" smtClean="0">
                  <a:latin typeface="Cambria Math" panose="02040503050406030204" pitchFamily="18" charset="0"/>
                  <a:ea typeface="Cambria Math" panose="02040503050406030204" pitchFamily="18" charset="0"/>
                  <a:cs typeface="2  Badr" panose="00000400000000000000" pitchFamily="2" charset="-78"/>
                </a:endParaRPr>
              </a:p>
              <a:p>
                <a:r>
                  <a:rPr lang="en-US" dirty="0" smtClean="0">
                    <a:latin typeface="Cambria Math" panose="02040503050406030204" pitchFamily="18" charset="0"/>
                    <a:ea typeface="Cambria Math" panose="02040503050406030204" pitchFamily="18" charset="0"/>
                    <a:cs typeface="2  Badr" panose="00000400000000000000" pitchFamily="2" charset="-78"/>
                  </a:rPr>
                  <a:t>اشک ریزش مزمن نشان دهنده انسدا مجاری نازولاکریمال </a:t>
                </a:r>
                <a:r>
                  <a:rPr lang="en-US" dirty="0" err="1" smtClean="0">
                    <a:latin typeface="Cambria Math" panose="02040503050406030204" pitchFamily="18" charset="0"/>
                    <a:ea typeface="Cambria Math" panose="02040503050406030204" pitchFamily="18" charset="0"/>
                    <a:cs typeface="2  Badr" panose="00000400000000000000" pitchFamily="2" charset="-78"/>
                  </a:rPr>
                  <a:t>است</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fa-IR" dirty="0">
                    <a:latin typeface="Cambria Math" panose="02040503050406030204" pitchFamily="18" charset="0"/>
                    <a:ea typeface="Cambria Math" panose="02040503050406030204" pitchFamily="18" charset="0"/>
                    <a:cs typeface="2  Badr" panose="00000400000000000000" pitchFamily="2" charset="-78"/>
                  </a:rPr>
                  <a:t>.</a:t>
                </a:r>
                <a:endParaRPr lang="en-US" dirty="0" smtClean="0">
                  <a:latin typeface="Cambria Math" panose="02040503050406030204" pitchFamily="18" charset="0"/>
                  <a:ea typeface="Cambria Math" panose="02040503050406030204" pitchFamily="18" charset="0"/>
                  <a:cs typeface="2  Badr" panose="00000400000000000000" pitchFamily="2" charset="-78"/>
                </a:endParaRPr>
              </a:p>
              <a:p>
                <a:endParaRPr lang="en-US" dirty="0">
                  <a:latin typeface="Cambria Math" panose="02040503050406030204" pitchFamily="18" charset="0"/>
                  <a:ea typeface="Cambria Math" panose="02040503050406030204" pitchFamily="18" charset="0"/>
                  <a:cs typeface="2  Badr" panose="00000400000000000000" pitchFamily="2" charset="-78"/>
                </a:endParaRPr>
              </a:p>
              <a:p>
                <a:endParaRPr lang="en-US" dirty="0">
                  <a:cs typeface="2  Badr" panose="00000400000000000000" pitchFamily="2" charset="-78"/>
                </a:endParaRPr>
              </a:p>
              <a:p>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کلوبوم</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fa-IR" dirty="0" smtClean="0">
                    <a:latin typeface="Cambria Math" panose="02040503050406030204" pitchFamily="18" charset="0"/>
                    <a:ea typeface="Cambria Math" panose="02040503050406030204" pitchFamily="18" charset="0"/>
                    <a:cs typeface="2  Badr" panose="00000400000000000000" pitchFamily="2" charset="-78"/>
                  </a:rPr>
                  <a:t>یا </a:t>
                </a:r>
                <a:r>
                  <a:rPr lang="en-US" dirty="0" err="1" smtClean="0">
                    <a:latin typeface="Cambria Math" panose="02040503050406030204" pitchFamily="18" charset="0"/>
                    <a:ea typeface="Cambria Math" panose="02040503050406030204" pitchFamily="18" charset="0"/>
                    <a:cs typeface="2  Badr" panose="00000400000000000000" pitchFamily="2" charset="-78"/>
                  </a:rPr>
                  <a:t>شکاف</a:t>
                </a:r>
                <a:r>
                  <a:rPr lang="en-US" dirty="0" smtClean="0">
                    <a:latin typeface="Cambria Math" panose="02040503050406030204" pitchFamily="18" charset="0"/>
                    <a:ea typeface="Cambria Math" panose="02040503050406030204" pitchFamily="18" charset="0"/>
                    <a:cs typeface="2  Badr" panose="00000400000000000000" pitchFamily="2" charset="-78"/>
                  </a:rPr>
                  <a:t> پلکی مرتبط با سندروم داون </a:t>
                </a:r>
                <a:r>
                  <a:rPr lang="en-US" dirty="0" err="1" smtClean="0">
                    <a:latin typeface="Cambria Math" panose="02040503050406030204" pitchFamily="18" charset="0"/>
                    <a:ea typeface="Cambria Math" panose="02040503050406030204" pitchFamily="18" charset="0"/>
                    <a:cs typeface="2  Badr" panose="00000400000000000000" pitchFamily="2" charset="-78"/>
                  </a:rPr>
                  <a:t>می</a:t>
                </a:r>
                <a:r>
                  <a:rPr lang="en-US" dirty="0" smtClean="0">
                    <a:latin typeface="Cambria Math" panose="02040503050406030204" pitchFamily="18" charset="0"/>
                    <a:ea typeface="Cambria Math" panose="02040503050406030204" pitchFamily="18" charset="0"/>
                    <a:cs typeface="2  Badr" panose="00000400000000000000" pitchFamily="2" charset="-78"/>
                  </a:rPr>
                  <a:t> </a:t>
                </a:r>
                <a:r>
                  <a:rPr lang="en-US" dirty="0" err="1" smtClean="0">
                    <a:latin typeface="Cambria Math" panose="02040503050406030204" pitchFamily="18" charset="0"/>
                    <a:ea typeface="Cambria Math" panose="02040503050406030204" pitchFamily="18" charset="0"/>
                    <a:cs typeface="2  Badr" panose="00000400000000000000" pitchFamily="2" charset="-78"/>
                  </a:rPr>
                  <a:t>باشد</a:t>
                </a:r>
                <a:r>
                  <a:rPr lang="fa-IR" dirty="0">
                    <a:latin typeface="Cambria Math" panose="02040503050406030204" pitchFamily="18" charset="0"/>
                    <a:ea typeface="Cambria Math" panose="02040503050406030204" pitchFamily="18" charset="0"/>
                    <a:cs typeface="2  Badr" panose="00000400000000000000" pitchFamily="2" charset="-78"/>
                  </a:rPr>
                  <a:t>.</a:t>
                </a: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589212" y="515389"/>
                <a:ext cx="8915400" cy="5769033"/>
              </a:xfrm>
              <a:blipFill>
                <a:blip r:embed="rId2"/>
                <a:stretch>
                  <a:fillRect t="-1374" r="-547"/>
                </a:stretch>
              </a:blipFill>
            </p:spPr>
            <p:txBody>
              <a:bodyPr/>
              <a:lstStyle/>
              <a:p>
                <a:r>
                  <a:rPr lang="fa-IR">
                    <a:noFill/>
                  </a:rPr>
                  <a:t> </a:t>
                </a:r>
              </a:p>
            </p:txBody>
          </p:sp>
        </mc:Fallback>
      </mc:AlternateContent>
      <p:pic>
        <p:nvPicPr>
          <p:cNvPr id="4" name="Picture 3"/>
          <p:cNvPicPr>
            <a:picLocks noChangeAspect="1"/>
          </p:cNvPicPr>
          <p:nvPr/>
        </p:nvPicPr>
        <p:blipFill>
          <a:blip r:embed="rId3"/>
          <a:stretch>
            <a:fillRect/>
          </a:stretch>
        </p:blipFill>
        <p:spPr>
          <a:xfrm>
            <a:off x="2431270" y="2903361"/>
            <a:ext cx="2920538" cy="2082024"/>
          </a:xfrm>
          <a:prstGeom prst="rect">
            <a:avLst/>
          </a:prstGeom>
        </p:spPr>
      </p:pic>
      <p:pic>
        <p:nvPicPr>
          <p:cNvPr id="5" name="Picture 4"/>
          <p:cNvPicPr>
            <a:picLocks noChangeAspect="1"/>
          </p:cNvPicPr>
          <p:nvPr/>
        </p:nvPicPr>
        <p:blipFill>
          <a:blip r:embed="rId4"/>
          <a:stretch>
            <a:fillRect/>
          </a:stretch>
        </p:blipFill>
        <p:spPr>
          <a:xfrm>
            <a:off x="6113808" y="4650191"/>
            <a:ext cx="3028950" cy="15144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73912"/>
          </a:xfrm>
        </p:spPr>
        <p:txBody>
          <a:bodyPr>
            <a:normAutofit fontScale="90000"/>
          </a:bodyPr>
          <a:lstStyle/>
          <a:p>
            <a:endParaRPr lang="en-US" dirty="0"/>
          </a:p>
        </p:txBody>
      </p:sp>
      <p:sp>
        <p:nvSpPr>
          <p:cNvPr id="3" name="Content Placeholder 2"/>
          <p:cNvSpPr>
            <a:spLocks noGrp="1"/>
          </p:cNvSpPr>
          <p:nvPr>
            <p:ph idx="1"/>
          </p:nvPr>
        </p:nvSpPr>
        <p:spPr>
          <a:xfrm>
            <a:off x="2589212" y="939338"/>
            <a:ext cx="8915400" cy="4971884"/>
          </a:xfrm>
        </p:spPr>
        <p:txBody>
          <a:bodyPr/>
          <a:lstStyle/>
          <a:p>
            <a:r>
              <a:rPr lang="en-US" dirty="0" smtClean="0">
                <a:cs typeface="2  Badr" panose="00000400000000000000" pitchFamily="2" charset="-78"/>
              </a:rPr>
              <a:t>گوش ها به طور طبیعی کمی به خارج چرخیده </a:t>
            </a:r>
            <a:r>
              <a:rPr lang="en-US" dirty="0" err="1" smtClean="0">
                <a:cs typeface="2  Badr" panose="00000400000000000000" pitchFamily="2" charset="-78"/>
              </a:rPr>
              <a:t>اند</a:t>
            </a:r>
            <a:r>
              <a:rPr lang="en-US" dirty="0" smtClean="0">
                <a:cs typeface="2  Badr" panose="00000400000000000000" pitchFamily="2" charset="-78"/>
              </a:rPr>
              <a:t> )</a:t>
            </a:r>
            <a:r>
              <a:rPr lang="en-US" dirty="0" err="1" smtClean="0">
                <a:cs typeface="2  Badr" panose="00000400000000000000" pitchFamily="2" charset="-78"/>
              </a:rPr>
              <a:t>کمتر</a:t>
            </a:r>
            <a:r>
              <a:rPr lang="en-US" dirty="0" smtClean="0">
                <a:cs typeface="2  Badr" panose="00000400000000000000" pitchFamily="2" charset="-78"/>
              </a:rPr>
              <a:t> </a:t>
            </a:r>
            <a:r>
              <a:rPr lang="en-US" dirty="0" err="1" smtClean="0">
                <a:cs typeface="2  Badr" panose="00000400000000000000" pitchFamily="2" charset="-78"/>
              </a:rPr>
              <a:t>از</a:t>
            </a:r>
            <a:r>
              <a:rPr lang="en-US" dirty="0" smtClean="0">
                <a:cs typeface="2  Badr" panose="00000400000000000000" pitchFamily="2" charset="-78"/>
              </a:rPr>
              <a:t> </a:t>
            </a:r>
            <a:r>
              <a:rPr lang="fa-IR" dirty="0" smtClean="0">
                <a:cs typeface="2  Badr" panose="00000400000000000000" pitchFamily="2" charset="-78"/>
              </a:rPr>
              <a:t>15</a:t>
            </a:r>
            <a:r>
              <a:rPr lang="en-US" dirty="0" smtClean="0">
                <a:cs typeface="2  Badr" panose="00000400000000000000" pitchFamily="2" charset="-78"/>
              </a:rPr>
              <a:t> </a:t>
            </a:r>
            <a:r>
              <a:rPr lang="en-US" dirty="0" err="1" smtClean="0">
                <a:cs typeface="2  Badr" panose="00000400000000000000" pitchFamily="2" charset="-78"/>
              </a:rPr>
              <a:t>درجه</a:t>
            </a:r>
            <a:r>
              <a:rPr lang="en-US" dirty="0" smtClean="0">
                <a:cs typeface="2  Badr" panose="00000400000000000000" pitchFamily="2" charset="-78"/>
              </a:rPr>
              <a:t>(</a:t>
            </a:r>
          </a:p>
          <a:p>
            <a:r>
              <a:rPr lang="en-US" dirty="0" smtClean="0">
                <a:cs typeface="2  Badr" panose="00000400000000000000" pitchFamily="2" charset="-78"/>
              </a:rPr>
              <a:t>چرخش بیش از اندازه به خارج غیر </a:t>
            </a:r>
            <a:r>
              <a:rPr lang="en-US" dirty="0" err="1" smtClean="0">
                <a:cs typeface="2  Badr" panose="00000400000000000000" pitchFamily="2" charset="-78"/>
              </a:rPr>
              <a:t>طبیعی</a:t>
            </a:r>
            <a:r>
              <a:rPr lang="en-US" dirty="0" smtClean="0">
                <a:cs typeface="2  Badr" panose="00000400000000000000" pitchFamily="2" charset="-78"/>
              </a:rPr>
              <a:t> </a:t>
            </a:r>
            <a:r>
              <a:rPr lang="en-US" dirty="0" err="1" smtClean="0">
                <a:cs typeface="2  Badr" panose="00000400000000000000" pitchFamily="2" charset="-78"/>
              </a:rPr>
              <a:t>است</a:t>
            </a:r>
            <a:r>
              <a:rPr lang="en-US" dirty="0" smtClean="0">
                <a:cs typeface="2  Badr" panose="00000400000000000000" pitchFamily="2" charset="-78"/>
              </a:rPr>
              <a:t>.</a:t>
            </a:r>
          </a:p>
          <a:p>
            <a:r>
              <a:rPr lang="en-US" dirty="0" smtClean="0">
                <a:cs typeface="2  Badr" panose="00000400000000000000" pitchFamily="2" charset="-78"/>
              </a:rPr>
              <a:t>به زواید و حفرات </a:t>
            </a:r>
            <a:r>
              <a:rPr lang="en-US" dirty="0" err="1" smtClean="0">
                <a:cs typeface="2  Badr" panose="00000400000000000000" pitchFamily="2" charset="-78"/>
              </a:rPr>
              <a:t>جلوی</a:t>
            </a:r>
            <a:r>
              <a:rPr lang="en-US" dirty="0" smtClean="0">
                <a:cs typeface="2  Badr" panose="00000400000000000000" pitchFamily="2" charset="-78"/>
              </a:rPr>
              <a:t> </a:t>
            </a:r>
            <a:r>
              <a:rPr lang="en-US" dirty="0" err="1" smtClean="0">
                <a:cs typeface="2  Badr" panose="00000400000000000000" pitchFamily="2" charset="-78"/>
              </a:rPr>
              <a:t>گوشskin</a:t>
            </a:r>
            <a:r>
              <a:rPr lang="en-US" dirty="0" smtClean="0">
                <a:cs typeface="2  Badr" panose="00000400000000000000" pitchFamily="2" charset="-78"/>
              </a:rPr>
              <a:t> tag   توجه </a:t>
            </a:r>
            <a:r>
              <a:rPr lang="en-US" dirty="0" err="1" smtClean="0">
                <a:cs typeface="2  Badr" panose="00000400000000000000" pitchFamily="2" charset="-78"/>
              </a:rPr>
              <a:t>کنید</a:t>
            </a:r>
            <a:r>
              <a:rPr lang="en-US" dirty="0" smtClean="0">
                <a:cs typeface="2  Badr" panose="00000400000000000000" pitchFamily="2" charset="-78"/>
              </a:rPr>
              <a:t> .</a:t>
            </a:r>
          </a:p>
          <a:p>
            <a:r>
              <a:rPr lang="fa-IR" dirty="0" smtClean="0">
                <a:cs typeface="2  Badr" panose="00000400000000000000" pitchFamily="2" charset="-78"/>
              </a:rPr>
              <a:t>گوش خارجی دراز در سندروم </a:t>
            </a:r>
            <a:r>
              <a:rPr lang="en-US" dirty="0" smtClean="0">
                <a:cs typeface="2  Badr" panose="00000400000000000000" pitchFamily="2" charset="-78"/>
              </a:rPr>
              <a:t>x</a:t>
            </a:r>
            <a:r>
              <a:rPr lang="fa-IR" dirty="0" smtClean="0">
                <a:cs typeface="2  Badr" panose="00000400000000000000" pitchFamily="2" charset="-78"/>
              </a:rPr>
              <a:t>شکننده دیده می شود .</a:t>
            </a:r>
            <a:endParaRPr lang="en-US" dirty="0" smtClean="0">
              <a:cs typeface="2  Badr" panose="00000400000000000000" pitchFamily="2" charset="-78"/>
            </a:endParaRPr>
          </a:p>
          <a:p>
            <a:r>
              <a:rPr lang="en-US" dirty="0" err="1" smtClean="0">
                <a:cs typeface="2  Badr" panose="00000400000000000000" pitchFamily="2" charset="-78"/>
              </a:rPr>
              <a:t>لمس</a:t>
            </a:r>
            <a:r>
              <a:rPr lang="en-US" dirty="0" smtClean="0">
                <a:cs typeface="2  Badr" panose="00000400000000000000" pitchFamily="2" charset="-78"/>
              </a:rPr>
              <a:t> </a:t>
            </a:r>
            <a:r>
              <a:rPr lang="fa-IR" dirty="0" smtClean="0">
                <a:cs typeface="2  Badr" panose="00000400000000000000" pitchFamily="2" charset="-78"/>
              </a:rPr>
              <a:t>دردناک </a:t>
            </a:r>
            <a:r>
              <a:rPr lang="en-US" dirty="0" err="1" smtClean="0">
                <a:cs typeface="2  Badr" panose="00000400000000000000" pitchFamily="2" charset="-78"/>
              </a:rPr>
              <a:t>گوش</a:t>
            </a:r>
            <a:r>
              <a:rPr lang="en-US" dirty="0" smtClean="0">
                <a:cs typeface="2  Badr" panose="00000400000000000000" pitchFamily="2" charset="-78"/>
              </a:rPr>
              <a:t> خارجی و نرمه گوش در تشخیص اوتیت اکسترن را </a:t>
            </a:r>
            <a:r>
              <a:rPr lang="en-US" dirty="0" err="1" smtClean="0">
                <a:cs typeface="2  Badr" panose="00000400000000000000" pitchFamily="2" charset="-78"/>
              </a:rPr>
              <a:t>مطرح</a:t>
            </a:r>
            <a:r>
              <a:rPr lang="en-US" dirty="0" smtClean="0">
                <a:cs typeface="2  Badr" panose="00000400000000000000" pitchFamily="2" charset="-78"/>
              </a:rPr>
              <a:t> </a:t>
            </a:r>
            <a:r>
              <a:rPr lang="en-US" dirty="0" err="1" smtClean="0">
                <a:cs typeface="2  Badr" panose="00000400000000000000" pitchFamily="2" charset="-78"/>
              </a:rPr>
              <a:t>می</a:t>
            </a:r>
            <a:r>
              <a:rPr lang="en-US" dirty="0" smtClean="0">
                <a:cs typeface="2  Badr" panose="00000400000000000000" pitchFamily="2" charset="-78"/>
              </a:rPr>
              <a:t> </a:t>
            </a:r>
            <a:r>
              <a:rPr lang="en-US" dirty="0" err="1" smtClean="0">
                <a:cs typeface="2  Badr" panose="00000400000000000000" pitchFamily="2" charset="-78"/>
              </a:rPr>
              <a:t>کند</a:t>
            </a:r>
            <a:r>
              <a:rPr lang="en-US" dirty="0" smtClean="0">
                <a:cs typeface="2  Badr" panose="00000400000000000000" pitchFamily="2" charset="-78"/>
              </a:rPr>
              <a:t> .</a:t>
            </a:r>
          </a:p>
          <a:p>
            <a:r>
              <a:rPr lang="en-US" dirty="0" smtClean="0">
                <a:cs typeface="2  Badr" panose="00000400000000000000" pitchFamily="2" charset="-78"/>
              </a:rPr>
              <a:t>تندرس و قرمزی روی استخوان ماستویید  ماستوییدت را مطرح </a:t>
            </a:r>
            <a:r>
              <a:rPr lang="en-US" dirty="0" err="1" smtClean="0">
                <a:cs typeface="2  Badr" panose="00000400000000000000" pitchFamily="2" charset="-78"/>
              </a:rPr>
              <a:t>می</a:t>
            </a:r>
            <a:r>
              <a:rPr lang="en-US" dirty="0" smtClean="0">
                <a:cs typeface="2  Badr" panose="00000400000000000000" pitchFamily="2" charset="-78"/>
              </a:rPr>
              <a:t> </a:t>
            </a:r>
            <a:r>
              <a:rPr lang="en-US" dirty="0" err="1" smtClean="0">
                <a:cs typeface="2  Badr" panose="00000400000000000000" pitchFamily="2" charset="-78"/>
              </a:rPr>
              <a:t>کند</a:t>
            </a:r>
            <a:r>
              <a:rPr lang="fa-IR" dirty="0" smtClean="0">
                <a:cs typeface="2  Badr" panose="00000400000000000000" pitchFamily="2" charset="-78"/>
              </a:rPr>
              <a:t>.</a:t>
            </a:r>
            <a:endParaRPr lang="en-US" dirty="0" smtClean="0">
              <a:cs typeface="2  Badr" panose="00000400000000000000" pitchFamily="2" charset="-78"/>
            </a:endParaRPr>
          </a:p>
          <a:p>
            <a:r>
              <a:rPr lang="en-US" dirty="0" smtClean="0">
                <a:cs typeface="2  Badr" panose="00000400000000000000" pitchFamily="2" charset="-78"/>
              </a:rPr>
              <a:t>بدلیل شیوع بالای اوتیت مدیا در کودکان مهارت معاینه با اتوسکوپ لازم </a:t>
            </a:r>
            <a:r>
              <a:rPr lang="en-US" dirty="0" err="1" smtClean="0">
                <a:cs typeface="2  Badr" panose="00000400000000000000" pitchFamily="2" charset="-78"/>
              </a:rPr>
              <a:t>است</a:t>
            </a:r>
            <a:r>
              <a:rPr lang="en-US" dirty="0" smtClean="0">
                <a:cs typeface="2  Badr" panose="00000400000000000000" pitchFamily="2" charset="-78"/>
              </a:rPr>
              <a:t> .</a:t>
            </a:r>
          </a:p>
          <a:p>
            <a:r>
              <a:rPr lang="en-US" dirty="0" smtClean="0">
                <a:cs typeface="2  Badr" panose="00000400000000000000" pitchFamily="2" charset="-78"/>
              </a:rPr>
              <a:t>نحوه معاینه صحیح گوش کودک در شکل </a:t>
            </a:r>
            <a:r>
              <a:rPr lang="en-US" dirty="0" err="1" smtClean="0">
                <a:cs typeface="2  Badr" panose="00000400000000000000" pitchFamily="2" charset="-78"/>
              </a:rPr>
              <a:t>روبه</a:t>
            </a:r>
            <a:r>
              <a:rPr lang="en-US" dirty="0" smtClean="0">
                <a:cs typeface="2  Badr" panose="00000400000000000000" pitchFamily="2" charset="-78"/>
              </a:rPr>
              <a:t> </a:t>
            </a:r>
            <a:r>
              <a:rPr lang="en-US" dirty="0" err="1" smtClean="0">
                <a:cs typeface="2  Badr" panose="00000400000000000000" pitchFamily="2" charset="-78"/>
              </a:rPr>
              <a:t>رو</a:t>
            </a:r>
            <a:r>
              <a:rPr lang="fa-IR" dirty="0" smtClean="0">
                <a:cs typeface="2  Badr" panose="00000400000000000000" pitchFamily="2" charset="-78"/>
              </a:rPr>
              <a:t> آمده است </a:t>
            </a:r>
            <a:r>
              <a:rPr lang="en-US" dirty="0" smtClean="0">
                <a:cs typeface="2  Badr" panose="00000400000000000000" pitchFamily="2" charset="-78"/>
              </a:rPr>
              <a:t> .</a:t>
            </a:r>
          </a:p>
          <a:p>
            <a:r>
              <a:rPr lang="en-US" dirty="0" smtClean="0">
                <a:cs typeface="2  Badr" panose="00000400000000000000" pitchFamily="2" charset="-78"/>
              </a:rPr>
              <a:t>در شیر خوران و کودکان کم سن نرمه گوش به طرف پایین و بیرون</a:t>
            </a:r>
          </a:p>
          <a:p>
            <a:r>
              <a:rPr lang="en-US" dirty="0" smtClean="0">
                <a:cs typeface="2  Badr" panose="00000400000000000000" pitchFamily="2" charset="-78"/>
              </a:rPr>
              <a:t> در کودکان بزرگتر غضروف گوش را به </a:t>
            </a:r>
            <a:r>
              <a:rPr lang="en-US" dirty="0" err="1" smtClean="0">
                <a:cs typeface="2  Badr" panose="00000400000000000000" pitchFamily="2" charset="-78"/>
              </a:rPr>
              <a:t>طرف</a:t>
            </a:r>
            <a:r>
              <a:rPr lang="en-US" dirty="0" smtClean="0">
                <a:cs typeface="2  Badr" panose="00000400000000000000" pitchFamily="2" charset="-78"/>
              </a:rPr>
              <a:t> </a:t>
            </a:r>
            <a:r>
              <a:rPr lang="en-US" dirty="0" err="1" smtClean="0">
                <a:cs typeface="2  Badr" panose="00000400000000000000" pitchFamily="2" charset="-78"/>
              </a:rPr>
              <a:t>بالا</a:t>
            </a:r>
            <a:r>
              <a:rPr lang="en-US" dirty="0" smtClean="0">
                <a:cs typeface="2  Badr" panose="00000400000000000000" pitchFamily="2" charset="-78"/>
              </a:rPr>
              <a:t> و بیرون </a:t>
            </a:r>
          </a:p>
          <a:p>
            <a:r>
              <a:rPr lang="en-US" dirty="0" smtClean="0">
                <a:cs typeface="2  Badr" panose="00000400000000000000" pitchFamily="2" charset="-78"/>
              </a:rPr>
              <a:t>گریه یا تب می تواند تیمپان را قرمز </a:t>
            </a:r>
            <a:r>
              <a:rPr lang="en-US" dirty="0" err="1" smtClean="0">
                <a:cs typeface="2  Badr" panose="00000400000000000000" pitchFamily="2" charset="-78"/>
              </a:rPr>
              <a:t>کند</a:t>
            </a:r>
            <a:r>
              <a:rPr lang="en-US" dirty="0" smtClean="0">
                <a:cs typeface="2  Badr" panose="00000400000000000000" pitchFamily="2" charset="-78"/>
              </a:rPr>
              <a:t> </a:t>
            </a:r>
            <a:r>
              <a:rPr lang="fa-IR" dirty="0" smtClean="0">
                <a:cs typeface="2  Badr" panose="00000400000000000000" pitchFamily="2" charset="-78"/>
              </a:rPr>
              <a:t>.</a:t>
            </a:r>
            <a:endParaRPr lang="en-US" dirty="0" smtClean="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1760386" y="1700281"/>
            <a:ext cx="3102558" cy="4052127"/>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stretch>
            <a:fillRect/>
          </a:stretch>
        </p:blipFill>
        <p:spPr>
          <a:xfrm>
            <a:off x="1506777" y="1103120"/>
            <a:ext cx="5400675" cy="3019425"/>
          </a:xfrm>
          <a:prstGeom prst="rect">
            <a:avLst/>
          </a:prstGeom>
        </p:spPr>
      </p:pic>
      <p:pic>
        <p:nvPicPr>
          <p:cNvPr id="5" name="Picture 4"/>
          <p:cNvPicPr>
            <a:picLocks noChangeAspect="1"/>
          </p:cNvPicPr>
          <p:nvPr/>
        </p:nvPicPr>
        <p:blipFill>
          <a:blip r:embed="rId3"/>
          <a:stretch>
            <a:fillRect/>
          </a:stretch>
        </p:blipFill>
        <p:spPr>
          <a:xfrm>
            <a:off x="2758873" y="4304521"/>
            <a:ext cx="1879630" cy="1590675"/>
          </a:xfrm>
          <a:prstGeom prst="rect">
            <a:avLst/>
          </a:prstGeom>
        </p:spPr>
      </p:pic>
      <p:pic>
        <p:nvPicPr>
          <p:cNvPr id="6" name="Picture 5"/>
          <p:cNvPicPr>
            <a:picLocks noChangeAspect="1"/>
          </p:cNvPicPr>
          <p:nvPr/>
        </p:nvPicPr>
        <p:blipFill>
          <a:blip r:embed="rId4"/>
          <a:stretch>
            <a:fillRect/>
          </a:stretch>
        </p:blipFill>
        <p:spPr>
          <a:xfrm>
            <a:off x="7871304" y="4022793"/>
            <a:ext cx="3012695" cy="1962370"/>
          </a:xfrm>
          <a:prstGeom prst="rect">
            <a:avLst/>
          </a:prstGeom>
        </p:spPr>
      </p:pic>
    </p:spTree>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516045"/>
            <a:ext cx="8911687" cy="45719"/>
          </a:xfrm>
        </p:spPr>
        <p:txBody>
          <a:bodyPr>
            <a:normAutofit fontScale="90000"/>
          </a:bodyPr>
          <a:lstStyle/>
          <a:p>
            <a:endParaRPr lang="fa-IR" dirty="0"/>
          </a:p>
        </p:txBody>
      </p:sp>
      <p:sp>
        <p:nvSpPr>
          <p:cNvPr id="3" name="Content Placeholder 2"/>
          <p:cNvSpPr>
            <a:spLocks noGrp="1"/>
          </p:cNvSpPr>
          <p:nvPr>
            <p:ph idx="1"/>
          </p:nvPr>
        </p:nvSpPr>
        <p:spPr>
          <a:xfrm>
            <a:off x="2589212" y="698269"/>
            <a:ext cx="8915400" cy="5212953"/>
          </a:xfrm>
        </p:spPr>
        <p:txBody>
          <a:bodyPr/>
          <a:lstStyle/>
          <a:p>
            <a:r>
              <a:rPr lang="fa-IR" dirty="0" smtClean="0">
                <a:cs typeface="2  Badr" panose="00000400000000000000" pitchFamily="2" charset="-78"/>
              </a:rPr>
              <a:t>دندان :</a:t>
            </a:r>
          </a:p>
          <a:p>
            <a:r>
              <a:rPr lang="fa-IR" dirty="0" smtClean="0">
                <a:cs typeface="2  Badr" panose="00000400000000000000" pitchFamily="2" charset="-78"/>
              </a:rPr>
              <a:t>به طور عمده در 6ماهگی اولین دندان شیری جوانه میزند و تا 2 سالگی 20 دندان شیری به طور کامل ایجاد می شود .</a:t>
            </a:r>
          </a:p>
          <a:p>
            <a:r>
              <a:rPr lang="fa-IR" dirty="0" smtClean="0">
                <a:cs typeface="2  Badr" panose="00000400000000000000" pitchFamily="2" charset="-78"/>
              </a:rPr>
              <a:t>تاخیر در تشکیل دندان یا نبود دندان با بیماری ها ی متابولیک عفونی و یا سندروم همراه باشد .</a:t>
            </a:r>
          </a:p>
          <a:p>
            <a:r>
              <a:rPr lang="fa-IR" dirty="0" smtClean="0">
                <a:cs typeface="2  Badr" panose="00000400000000000000" pitchFamily="2" charset="-78"/>
              </a:rPr>
              <a:t>با جوانه زدن دندان جدید به طور موقت افزایش ترشح بزاق داریم .</a:t>
            </a:r>
          </a:p>
          <a:p>
            <a:r>
              <a:rPr lang="fa-IR" dirty="0" smtClean="0">
                <a:cs typeface="2  Badr" panose="00000400000000000000" pitchFamily="2" charset="-78"/>
              </a:rPr>
              <a:t>دیدن لوزه های حلقی به طور عمده تا سن 6 تا9 ماهگی ممکن نیست .</a:t>
            </a:r>
          </a:p>
          <a:p>
            <a:r>
              <a:rPr lang="fa-IR" b="1" dirty="0" smtClean="0">
                <a:solidFill>
                  <a:srgbClr val="FF0000"/>
                </a:solidFill>
                <a:cs typeface="2  Badr" panose="00000400000000000000" pitchFamily="2" charset="-78"/>
              </a:rPr>
              <a:t>لوزه های نامتقارن یا بزرگی یک طرفه لوزه  مطرح کننده ی نئوپلاسم به ویژه لنفوم ( بزرگی سریع )و یا عفونت می باشد.</a:t>
            </a:r>
          </a:p>
          <a:p>
            <a:r>
              <a:rPr lang="fa-IR" dirty="0" smtClean="0">
                <a:cs typeface="2  Badr" panose="00000400000000000000" pitchFamily="2" charset="-78"/>
              </a:rPr>
              <a:t>علل عفونی غیر قرینگی لوزه ها سلولیت پره تونسیلار یا آبسه ی لوزه می باشد .</a:t>
            </a:r>
          </a:p>
          <a:p>
            <a:r>
              <a:rPr lang="fa-IR" dirty="0" smtClean="0">
                <a:cs typeface="2  Badr" panose="00000400000000000000" pitchFamily="2" charset="-78"/>
              </a:rPr>
              <a:t>زبان بزرگ در سندرم های خاص مثل بکویت واید من. </a:t>
            </a:r>
          </a:p>
          <a:p>
            <a:r>
              <a:rPr lang="fa-IR" dirty="0" smtClean="0">
                <a:cs typeface="2  Badr" panose="00000400000000000000" pitchFamily="2" charset="-78"/>
              </a:rPr>
              <a:t>زبان جغرافیا شایع بوده و در اثر بهداشت نامناسب دهان ایجاد می شود .</a:t>
            </a:r>
          </a:p>
          <a:p>
            <a:r>
              <a:rPr lang="fa-IR" dirty="0" smtClean="0">
                <a:cs typeface="2  Badr" panose="00000400000000000000" pitchFamily="2" charset="-78"/>
              </a:rPr>
              <a:t>زبان صاف بعلت کمبود ویتامین </a:t>
            </a:r>
            <a:r>
              <a:rPr lang="en-US" dirty="0" smtClean="0">
                <a:cs typeface="2  Badr" panose="00000400000000000000" pitchFamily="2" charset="-78"/>
              </a:rPr>
              <a:t>B12</a:t>
            </a:r>
            <a:r>
              <a:rPr lang="fa-IR" dirty="0" smtClean="0">
                <a:cs typeface="2  Badr" panose="00000400000000000000" pitchFamily="2" charset="-78"/>
              </a:rPr>
              <a:t>می باشد </a:t>
            </a:r>
            <a:r>
              <a:rPr lang="fa-IR" dirty="0">
                <a:cs typeface="2  Badr" panose="00000400000000000000" pitchFamily="2" charset="-78"/>
              </a:rPr>
              <a:t>.</a:t>
            </a:r>
            <a:r>
              <a:rPr lang="fa-IR" dirty="0" smtClean="0">
                <a:cs typeface="2  Badr" panose="00000400000000000000" pitchFamily="2" charset="-78"/>
              </a:rPr>
              <a:t> </a:t>
            </a:r>
            <a:endParaRPr lang="fa-IR"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1997997" y="3483903"/>
            <a:ext cx="2665442" cy="31422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436459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030779" y="316903"/>
            <a:ext cx="4419600" cy="3657600"/>
          </a:xfrm>
          <a:prstGeom prst="rect">
            <a:avLst/>
          </a:prstGeom>
        </p:spPr>
      </p:pic>
      <p:pic>
        <p:nvPicPr>
          <p:cNvPr id="6" name="Content Placeholder 5"/>
          <p:cNvPicPr>
            <a:picLocks noGrp="1" noChangeAspect="1"/>
          </p:cNvPicPr>
          <p:nvPr>
            <p:ph idx="1"/>
          </p:nvPr>
        </p:nvPicPr>
        <p:blipFill>
          <a:blip r:embed="rId3"/>
          <a:stretch>
            <a:fillRect/>
          </a:stretch>
        </p:blipFill>
        <p:spPr>
          <a:xfrm>
            <a:off x="7679720" y="733560"/>
            <a:ext cx="3002135" cy="2118725"/>
          </a:xfrm>
          <a:prstGeom prst="rect">
            <a:avLst/>
          </a:prstGeom>
        </p:spPr>
      </p:pic>
      <p:pic>
        <p:nvPicPr>
          <p:cNvPr id="8" name="Picture 7"/>
          <p:cNvPicPr>
            <a:picLocks noChangeAspect="1"/>
          </p:cNvPicPr>
          <p:nvPr/>
        </p:nvPicPr>
        <p:blipFill>
          <a:blip r:embed="rId4"/>
          <a:stretch>
            <a:fillRect/>
          </a:stretch>
        </p:blipFill>
        <p:spPr>
          <a:xfrm>
            <a:off x="6878161" y="3229494"/>
            <a:ext cx="4605251" cy="3453938"/>
          </a:xfrm>
          <a:prstGeom prst="rect">
            <a:avLst/>
          </a:prstGeom>
        </p:spPr>
      </p:pic>
      <p:pic>
        <p:nvPicPr>
          <p:cNvPr id="9" name="Picture 8"/>
          <p:cNvPicPr>
            <a:picLocks noChangeAspect="1"/>
          </p:cNvPicPr>
          <p:nvPr/>
        </p:nvPicPr>
        <p:blipFill>
          <a:blip r:embed="rId5"/>
          <a:stretch>
            <a:fillRect/>
          </a:stretch>
        </p:blipFill>
        <p:spPr>
          <a:xfrm>
            <a:off x="1238250" y="4681085"/>
            <a:ext cx="3118313" cy="2078875"/>
          </a:xfrm>
          <a:prstGeom prst="rect">
            <a:avLst/>
          </a:prstGeom>
        </p:spPr>
      </p:pic>
    </p:spTree>
    <p:extLst>
      <p:ext uri="{BB962C8B-B14F-4D97-AF65-F5344CB8AC3E}">
        <p14:creationId xmlns:p14="http://schemas.microsoft.com/office/powerpoint/2010/main" val="25587778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73912"/>
          </a:xfrm>
        </p:spPr>
        <p:txBody>
          <a:bodyPr>
            <a:normAutofit fontScale="90000"/>
          </a:bodyPr>
          <a:lstStyle/>
          <a:p>
            <a:endParaRPr lang="fa-IR" dirty="0"/>
          </a:p>
        </p:txBody>
      </p:sp>
      <p:sp>
        <p:nvSpPr>
          <p:cNvPr id="3" name="Content Placeholder 2"/>
          <p:cNvSpPr>
            <a:spLocks noGrp="1"/>
          </p:cNvSpPr>
          <p:nvPr>
            <p:ph idx="1"/>
          </p:nvPr>
        </p:nvSpPr>
        <p:spPr>
          <a:xfrm>
            <a:off x="2589212" y="922713"/>
            <a:ext cx="8915400" cy="4988509"/>
          </a:xfrm>
        </p:spPr>
        <p:txBody>
          <a:bodyPr>
            <a:normAutofit/>
          </a:bodyPr>
          <a:lstStyle/>
          <a:p>
            <a:r>
              <a:rPr lang="fa-IR" dirty="0" smtClean="0">
                <a:cs typeface="2  Badr" panose="00000400000000000000" pitchFamily="2" charset="-78"/>
              </a:rPr>
              <a:t>فرنولوم کوتاه در برخی مواقع مانع از تغذیه صحیح کودک در شیرخوردن باشد.</a:t>
            </a:r>
          </a:p>
          <a:p>
            <a:r>
              <a:rPr lang="fa-IR" dirty="0" smtClean="0">
                <a:cs typeface="2  Badr" panose="00000400000000000000" pitchFamily="2" charset="-78"/>
              </a:rPr>
              <a:t>بررسی دهان از نظر ضایعات دهانی،  افت های هرپانژین (ضایعات وزیکولار ویروسی کوچک در حد فاصل کام نرم و سخت ) </a:t>
            </a:r>
          </a:p>
          <a:p>
            <a:endParaRPr lang="fa-IR" dirty="0">
              <a:cs typeface="2  Badr" panose="00000400000000000000" pitchFamily="2" charset="-78"/>
            </a:endParaRPr>
          </a:p>
          <a:p>
            <a:endParaRPr lang="fa-IR" dirty="0" smtClean="0">
              <a:cs typeface="2  Badr" panose="00000400000000000000" pitchFamily="2" charset="-78"/>
            </a:endParaRPr>
          </a:p>
          <a:p>
            <a:r>
              <a:rPr lang="fa-IR" sz="3600" dirty="0" smtClean="0">
                <a:cs typeface="2  Badr" panose="00000400000000000000" pitchFamily="2" charset="-78"/>
              </a:rPr>
              <a:t>گردن</a:t>
            </a:r>
            <a:r>
              <a:rPr lang="fa-IR" dirty="0" smtClean="0">
                <a:cs typeface="2  Badr" panose="00000400000000000000" pitchFamily="2" charset="-78"/>
              </a:rPr>
              <a:t> : تشخیص افتراقی توده های گردنی</a:t>
            </a:r>
          </a:p>
          <a:p>
            <a:r>
              <a:rPr lang="fa-IR" dirty="0" smtClean="0">
                <a:cs typeface="2  Badr" panose="00000400000000000000" pitchFamily="2" charset="-78"/>
              </a:rPr>
              <a:t>کیست بزرگ در خط وسط                     کیست مجرا ی تیروگلوسال </a:t>
            </a:r>
          </a:p>
          <a:p>
            <a:r>
              <a:rPr lang="fa-IR" dirty="0" smtClean="0">
                <a:cs typeface="2  Badr" panose="00000400000000000000" pitchFamily="2" charset="-78"/>
              </a:rPr>
              <a:t>توده حساس </a:t>
            </a:r>
            <a:r>
              <a:rPr lang="en-US" dirty="0" smtClean="0">
                <a:cs typeface="2  Badr" panose="00000400000000000000" pitchFamily="2" charset="-78"/>
              </a:rPr>
              <a:t>fluctuant </a:t>
            </a:r>
            <a:r>
              <a:rPr lang="fa-IR" dirty="0" smtClean="0">
                <a:cs typeface="2  Badr" panose="00000400000000000000" pitchFamily="2" charset="-78"/>
              </a:rPr>
              <a:t>در قسمت جانبی گردن                لنف نود عفونی </a:t>
            </a:r>
          </a:p>
          <a:p>
            <a:r>
              <a:rPr lang="fa-IR" dirty="0" smtClean="0">
                <a:cs typeface="2  Badr" panose="00000400000000000000" pitchFamily="2" charset="-78"/>
              </a:rPr>
              <a:t>کیست هیگرومای گردنی                   قسمت جانبی گردن  </a:t>
            </a:r>
          </a:p>
          <a:p>
            <a:r>
              <a:rPr lang="fa-IR" dirty="0" smtClean="0">
                <a:cs typeface="2  Badr" panose="00000400000000000000" pitchFamily="2" charset="-78"/>
              </a:rPr>
              <a:t>پره گردنی و پایین بودن خط رویش مو در پشت سر                  سندروم ترنر</a:t>
            </a:r>
          </a:p>
          <a:p>
            <a:r>
              <a:rPr lang="fa-IR" dirty="0" smtClean="0">
                <a:cs typeface="2  Badr" panose="00000400000000000000" pitchFamily="2" charset="-78"/>
              </a:rPr>
              <a:t>معاینه سفتی گردن نیز دز تشخیص مننژیت مهم است . </a:t>
            </a:r>
            <a:r>
              <a:rPr lang="fa-IR" dirty="0">
                <a:cs typeface="2  Badr" panose="00000400000000000000" pitchFamily="2" charset="-78"/>
              </a:rPr>
              <a:t/>
            </a:r>
            <a:br>
              <a:rPr lang="fa-IR" dirty="0">
                <a:cs typeface="2  Badr" panose="00000400000000000000" pitchFamily="2" charset="-78"/>
              </a:rPr>
            </a:br>
            <a:endParaRPr lang="fa-IR" dirty="0" smtClean="0">
              <a:cs typeface="2  Badr" panose="00000400000000000000" pitchFamily="2" charset="-78"/>
            </a:endParaRPr>
          </a:p>
          <a:p>
            <a:pPr marL="0" indent="0">
              <a:buNone/>
            </a:pPr>
            <a:endParaRPr lang="fa-IR" dirty="0">
              <a:cs typeface="2  Badr" panose="00000400000000000000" pitchFamily="2" charset="-78"/>
            </a:endParaRPr>
          </a:p>
        </p:txBody>
      </p:sp>
      <p:sp>
        <p:nvSpPr>
          <p:cNvPr id="4" name="Down Arrow 3"/>
          <p:cNvSpPr/>
          <p:nvPr/>
        </p:nvSpPr>
        <p:spPr>
          <a:xfrm rot="16200000" flipH="1" flipV="1">
            <a:off x="7128165" y="3421122"/>
            <a:ext cx="349132" cy="789712"/>
          </a:xfrm>
          <a:prstGeom prst="downArrow">
            <a:avLst>
              <a:gd name="adj1" fmla="val 50000"/>
              <a:gd name="adj2" fmla="val 52150"/>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  </a:t>
            </a:r>
            <a:endParaRPr lang="fa-IR" dirty="0"/>
          </a:p>
        </p:txBody>
      </p:sp>
      <p:sp>
        <p:nvSpPr>
          <p:cNvPr id="5" name="Down Arrow 4"/>
          <p:cNvSpPr/>
          <p:nvPr/>
        </p:nvSpPr>
        <p:spPr>
          <a:xfrm rot="16200000" flipH="1" flipV="1">
            <a:off x="8510849" y="3022111"/>
            <a:ext cx="349132" cy="789712"/>
          </a:xfrm>
          <a:prstGeom prst="downArrow">
            <a:avLst>
              <a:gd name="adj1" fmla="val 50000"/>
              <a:gd name="adj2" fmla="val 52150"/>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  </a:t>
            </a:r>
            <a:endParaRPr lang="fa-IR" dirty="0"/>
          </a:p>
        </p:txBody>
      </p:sp>
      <p:pic>
        <p:nvPicPr>
          <p:cNvPr id="6" name="Picture 5"/>
          <p:cNvPicPr>
            <a:picLocks noChangeAspect="1"/>
          </p:cNvPicPr>
          <p:nvPr/>
        </p:nvPicPr>
        <p:blipFill>
          <a:blip r:embed="rId2"/>
          <a:stretch>
            <a:fillRect/>
          </a:stretch>
        </p:blipFill>
        <p:spPr>
          <a:xfrm>
            <a:off x="8547111" y="3874166"/>
            <a:ext cx="816935" cy="493819"/>
          </a:xfrm>
          <a:prstGeom prst="rect">
            <a:avLst/>
          </a:prstGeom>
        </p:spPr>
      </p:pic>
      <p:pic>
        <p:nvPicPr>
          <p:cNvPr id="7" name="Picture 6"/>
          <p:cNvPicPr>
            <a:picLocks noChangeAspect="1"/>
          </p:cNvPicPr>
          <p:nvPr/>
        </p:nvPicPr>
        <p:blipFill>
          <a:blip r:embed="rId2"/>
          <a:stretch>
            <a:fillRect/>
          </a:stretch>
        </p:blipFill>
        <p:spPr>
          <a:xfrm>
            <a:off x="6784812" y="4326859"/>
            <a:ext cx="816935" cy="493819"/>
          </a:xfrm>
          <a:prstGeom prst="rect">
            <a:avLst/>
          </a:prstGeom>
        </p:spPr>
      </p:pic>
      <p:pic>
        <p:nvPicPr>
          <p:cNvPr id="8" name="Picture 7"/>
          <p:cNvPicPr>
            <a:picLocks noChangeAspect="1"/>
          </p:cNvPicPr>
          <p:nvPr/>
        </p:nvPicPr>
        <p:blipFill>
          <a:blip r:embed="rId3"/>
          <a:stretch>
            <a:fillRect/>
          </a:stretch>
        </p:blipFill>
        <p:spPr>
          <a:xfrm>
            <a:off x="2876413" y="3358341"/>
            <a:ext cx="2105025" cy="2286000"/>
          </a:xfrm>
          <a:prstGeom prst="rect">
            <a:avLst/>
          </a:prstGeom>
        </p:spPr>
      </p:pic>
    </p:spTree>
    <p:extLst>
      <p:ext uri="{BB962C8B-B14F-4D97-AF65-F5344CB8AC3E}">
        <p14:creationId xmlns:p14="http://schemas.microsoft.com/office/powerpoint/2010/main" val="4168397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4" name="Picture 3"/>
          <p:cNvPicPr>
            <a:picLocks noChangeAspect="1"/>
          </p:cNvPicPr>
          <p:nvPr/>
        </p:nvPicPr>
        <p:blipFill rotWithShape="1">
          <a:blip r:embed="rId2"/>
          <a:srcRect l="388" b="8941"/>
          <a:stretch/>
        </p:blipFill>
        <p:spPr>
          <a:xfrm rot="21016076">
            <a:off x="1604357" y="1280482"/>
            <a:ext cx="3458094" cy="423119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Content Placeholder 4"/>
          <p:cNvSpPr>
            <a:spLocks noGrp="1"/>
          </p:cNvSpPr>
          <p:nvPr>
            <p:ph idx="1"/>
          </p:nvPr>
        </p:nvSpPr>
        <p:spPr/>
        <p:txBody>
          <a:bodyPr>
            <a:normAutofit/>
          </a:bodyPr>
          <a:lstStyle/>
          <a:p>
            <a:r>
              <a:rPr lang="fa-IR" sz="2400" b="1" i="1" dirty="0">
                <a:cs typeface="2  Davat" panose="00000400000000000000" pitchFamily="2" charset="-78"/>
              </a:rPr>
              <a:t>تهیه و تنظیم :دکتر سپیده معلم </a:t>
            </a:r>
          </a:p>
          <a:p>
            <a:r>
              <a:rPr lang="fa-IR" sz="2400" b="1" i="1" dirty="0">
                <a:cs typeface="2  Davat" panose="00000400000000000000" pitchFamily="2" charset="-78"/>
              </a:rPr>
              <a:t>متخصص کودکان  عضو هیئت علمی دانشگاه علوم پزشکی اصفهان</a:t>
            </a:r>
          </a:p>
        </p:txBody>
      </p:sp>
    </p:spTree>
    <p:extLst>
      <p:ext uri="{BB962C8B-B14F-4D97-AF65-F5344CB8AC3E}">
        <p14:creationId xmlns:p14="http://schemas.microsoft.com/office/powerpoint/2010/main" val="27218235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23046"/>
          </a:xfrm>
        </p:spPr>
        <p:txBody>
          <a:bodyPr>
            <a:normAutofit fontScale="90000"/>
          </a:bodyPr>
          <a:lstStyle/>
          <a:p>
            <a:pPr algn="r"/>
            <a:r>
              <a:rPr lang="fa-IR" dirty="0" smtClean="0">
                <a:cs typeface="2  Badr" panose="00000400000000000000" pitchFamily="2" charset="-78"/>
              </a:rPr>
              <a:t>معاینه عصبی</a:t>
            </a:r>
            <a:endParaRPr lang="en-US" dirty="0">
              <a:cs typeface="2  Badr" panose="00000400000000000000" pitchFamily="2" charset="-78"/>
            </a:endParaRPr>
          </a:p>
        </p:txBody>
      </p:sp>
      <p:sp>
        <p:nvSpPr>
          <p:cNvPr id="3" name="Content Placeholder 2"/>
          <p:cNvSpPr>
            <a:spLocks noGrp="1"/>
          </p:cNvSpPr>
          <p:nvPr>
            <p:ph idx="1"/>
          </p:nvPr>
        </p:nvSpPr>
        <p:spPr>
          <a:xfrm>
            <a:off x="2589212" y="1296785"/>
            <a:ext cx="8915400" cy="4614437"/>
          </a:xfrm>
        </p:spPr>
        <p:txBody>
          <a:bodyPr>
            <a:normAutofit/>
          </a:bodyPr>
          <a:lstStyle/>
          <a:p>
            <a:r>
              <a:rPr lang="fa-IR" dirty="0" smtClean="0">
                <a:cs typeface="2  Badr" panose="00000400000000000000" pitchFamily="2" charset="-78"/>
              </a:rPr>
              <a:t>مهم ترین قدم در یک معاینه خوب مشاهده است .از آن جا که مغز و پوست منشا جنینی یکسانی دارند ناهنجاری های پوست مو ناخن و دندان همراهی زیادی با اختلالات مادر زادی دارند لذا اهمیت مشاهده و معاینه پوست را دو چندان می کند. </a:t>
            </a:r>
          </a:p>
          <a:p>
            <a:r>
              <a:rPr lang="fa-IR" dirty="0" smtClean="0">
                <a:cs typeface="2  Badr" panose="00000400000000000000" pitchFamily="2" charset="-78"/>
              </a:rPr>
              <a:t>ماکول های شیر قهوه                    سطح صاف و قهوه ای روشن و بیش تر از نیم سانت اندازه دارند. </a:t>
            </a:r>
          </a:p>
          <a:p>
            <a:r>
              <a:rPr lang="fa-IR" dirty="0" smtClean="0">
                <a:cs typeface="2  Badr" panose="00000400000000000000" pitchFamily="2" charset="-78"/>
              </a:rPr>
              <a:t>ادنوم سباسه و ضایعات فیبرووسکولار شبیه اکنه روی بینی و نواحی گونه و پچ شاگرین                   در بیماری توبروز اسکلروزیس</a:t>
            </a:r>
          </a:p>
          <a:p>
            <a:r>
              <a:rPr lang="fa-IR" dirty="0" smtClean="0">
                <a:cs typeface="2  Badr" panose="00000400000000000000" pitchFamily="2" charset="-78"/>
              </a:rPr>
              <a:t>خال لکه شرابی                  در استورچ وبر   </a:t>
            </a:r>
          </a:p>
          <a:p>
            <a:r>
              <a:rPr lang="fa-IR" dirty="0" smtClean="0">
                <a:cs typeface="2  Badr" panose="00000400000000000000" pitchFamily="2" charset="-78"/>
              </a:rPr>
              <a:t>بعد از گرفتن شرحال  1)بررسی وضعیت هوشیاری و عقلی </a:t>
            </a:r>
          </a:p>
          <a:p>
            <a:r>
              <a:rPr lang="fa-IR" dirty="0" smtClean="0">
                <a:cs typeface="2  Badr" panose="00000400000000000000" pitchFamily="2" charset="-78"/>
              </a:rPr>
              <a:t>                            2)معاینه سر وملاج </a:t>
            </a:r>
          </a:p>
          <a:p>
            <a:r>
              <a:rPr lang="fa-IR" dirty="0">
                <a:cs typeface="2  Badr" panose="00000400000000000000" pitchFamily="2" charset="-78"/>
              </a:rPr>
              <a:t> </a:t>
            </a:r>
            <a:r>
              <a:rPr lang="fa-IR" dirty="0" smtClean="0">
                <a:cs typeface="2  Badr" panose="00000400000000000000" pitchFamily="2" charset="-78"/>
              </a:rPr>
              <a:t>                            3)اعصاب جمجه ای </a:t>
            </a:r>
          </a:p>
          <a:p>
            <a:r>
              <a:rPr lang="fa-IR" dirty="0">
                <a:cs typeface="2  Badr" panose="00000400000000000000" pitchFamily="2" charset="-78"/>
              </a:rPr>
              <a:t> </a:t>
            </a:r>
            <a:r>
              <a:rPr lang="fa-IR" dirty="0" smtClean="0">
                <a:cs typeface="2  Badr" panose="00000400000000000000" pitchFamily="2" charset="-78"/>
              </a:rPr>
              <a:t>                           4)سیستم حرکتی و رفلکس ها </a:t>
            </a:r>
          </a:p>
          <a:p>
            <a:r>
              <a:rPr lang="fa-IR" dirty="0">
                <a:cs typeface="2  Badr" panose="00000400000000000000" pitchFamily="2" charset="-78"/>
              </a:rPr>
              <a:t> </a:t>
            </a:r>
            <a:r>
              <a:rPr lang="fa-IR" dirty="0" smtClean="0">
                <a:cs typeface="2  Badr" panose="00000400000000000000" pitchFamily="2" charset="-78"/>
              </a:rPr>
              <a:t>                            5)سیستم حسی </a:t>
            </a:r>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pPr marL="0" indent="0">
              <a:buNone/>
            </a:pPr>
            <a:endParaRPr lang="fa-IR" dirty="0" smtClean="0">
              <a:cs typeface="2  Badr" panose="00000400000000000000" pitchFamily="2" charset="-78"/>
            </a:endParaRPr>
          </a:p>
        </p:txBody>
      </p:sp>
      <p:sp>
        <p:nvSpPr>
          <p:cNvPr id="4" name="Right Arrow 3"/>
          <p:cNvSpPr/>
          <p:nvPr/>
        </p:nvSpPr>
        <p:spPr>
          <a:xfrm rot="10800000">
            <a:off x="8744990" y="2011680"/>
            <a:ext cx="831272" cy="332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ight Arrow 4"/>
          <p:cNvSpPr/>
          <p:nvPr/>
        </p:nvSpPr>
        <p:spPr>
          <a:xfrm rot="10800000">
            <a:off x="4400205" y="2421774"/>
            <a:ext cx="831272" cy="332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ight Arrow 5"/>
          <p:cNvSpPr/>
          <p:nvPr/>
        </p:nvSpPr>
        <p:spPr>
          <a:xfrm rot="10800000">
            <a:off x="9160626" y="3059084"/>
            <a:ext cx="831272" cy="3325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ight Brace 6"/>
          <p:cNvSpPr/>
          <p:nvPr/>
        </p:nvSpPr>
        <p:spPr>
          <a:xfrm>
            <a:off x="9468196" y="3391593"/>
            <a:ext cx="357448" cy="2410691"/>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fa-IR"/>
          </a:p>
        </p:txBody>
      </p:sp>
      <p:pic>
        <p:nvPicPr>
          <p:cNvPr id="8" name="Picture 7"/>
          <p:cNvPicPr>
            <a:picLocks noChangeAspect="1"/>
          </p:cNvPicPr>
          <p:nvPr/>
        </p:nvPicPr>
        <p:blipFill>
          <a:blip r:embed="rId2"/>
          <a:stretch>
            <a:fillRect/>
          </a:stretch>
        </p:blipFill>
        <p:spPr>
          <a:xfrm>
            <a:off x="2294312" y="3526374"/>
            <a:ext cx="3249447" cy="227590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240414"/>
          </a:xfrm>
        </p:spPr>
        <p:txBody>
          <a:bodyPr>
            <a:normAutofit fontScale="90000"/>
          </a:bodyPr>
          <a:lstStyle/>
          <a:p>
            <a:endParaRPr lang="fa-IR" dirty="0"/>
          </a:p>
        </p:txBody>
      </p:sp>
      <p:sp>
        <p:nvSpPr>
          <p:cNvPr id="3" name="Content Placeholder 2"/>
          <p:cNvSpPr>
            <a:spLocks noGrp="1"/>
          </p:cNvSpPr>
          <p:nvPr>
            <p:ph idx="1"/>
          </p:nvPr>
        </p:nvSpPr>
        <p:spPr>
          <a:xfrm>
            <a:off x="2589212" y="1005840"/>
            <a:ext cx="8915400" cy="4905382"/>
          </a:xfrm>
        </p:spPr>
        <p:txBody>
          <a:bodyPr/>
          <a:lstStyle/>
          <a:p>
            <a:r>
              <a:rPr lang="fa-IR" dirty="0" smtClean="0">
                <a:cs typeface="2  Badr" panose="00000400000000000000" pitchFamily="2" charset="-78"/>
              </a:rPr>
              <a:t>اپیستوتونوس :اکستانسیون شدید سرو گردن و اندام ها ناشی از ضایعات مغزی و مراحل اخر هایپر بیلی روبینمی درمان نشده باشد</a:t>
            </a:r>
          </a:p>
          <a:p>
            <a:r>
              <a:rPr lang="fa-IR" dirty="0" smtClean="0">
                <a:cs typeface="2  Badr" panose="00000400000000000000" pitchFamily="2" charset="-78"/>
              </a:rPr>
              <a:t>نوزاد هایپوتون در وضعیت قورباغه ای (</a:t>
            </a:r>
            <a:r>
              <a:rPr lang="en-US" dirty="0" smtClean="0">
                <a:cs typeface="2  Badr" panose="00000400000000000000" pitchFamily="2" charset="-78"/>
              </a:rPr>
              <a:t>frog leg</a:t>
            </a:r>
            <a:r>
              <a:rPr lang="fa-IR" dirty="0" smtClean="0">
                <a:cs typeface="2  Badr" panose="00000400000000000000" pitchFamily="2" charset="-78"/>
              </a:rPr>
              <a:t>)قرار می گیرد .</a:t>
            </a:r>
          </a:p>
          <a:p>
            <a:r>
              <a:rPr lang="fa-IR" dirty="0" smtClean="0">
                <a:cs typeface="2  Badr" panose="00000400000000000000" pitchFamily="2" charset="-78"/>
              </a:rPr>
              <a:t>بررسی تونوسیتی نوزاد را با دردست گرفتن آن می توان تعیین کرد .</a:t>
            </a:r>
            <a:endParaRPr lang="fa-IR"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1333989" y="2131701"/>
            <a:ext cx="3479079" cy="2407047"/>
          </a:xfrm>
          <a:prstGeom prst="rect">
            <a:avLst/>
          </a:prstGeom>
        </p:spPr>
      </p:pic>
      <p:pic>
        <p:nvPicPr>
          <p:cNvPr id="5" name="Picture 4"/>
          <p:cNvPicPr>
            <a:picLocks noChangeAspect="1"/>
          </p:cNvPicPr>
          <p:nvPr/>
        </p:nvPicPr>
        <p:blipFill>
          <a:blip r:embed="rId3"/>
          <a:stretch>
            <a:fillRect/>
          </a:stretch>
        </p:blipFill>
        <p:spPr>
          <a:xfrm>
            <a:off x="7248698" y="3669784"/>
            <a:ext cx="2867891" cy="1941307"/>
          </a:xfrm>
          <a:prstGeom prst="rect">
            <a:avLst/>
          </a:prstGeom>
        </p:spPr>
      </p:pic>
    </p:spTree>
    <p:extLst>
      <p:ext uri="{BB962C8B-B14F-4D97-AF65-F5344CB8AC3E}">
        <p14:creationId xmlns:p14="http://schemas.microsoft.com/office/powerpoint/2010/main" val="2509600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fltVal val="0"/>
                                          </p:val>
                                        </p:tav>
                                        <p:tav tm="100000">
                                          <p:val>
                                            <p:strVal val="#ppt_w"/>
                                          </p:val>
                                        </p:tav>
                                      </p:tavLst>
                                    </p:anim>
                                    <p:anim calcmode="lin" valueType="num">
                                      <p:cBhvr>
                                        <p:cTn id="15" dur="1000" fill="hold"/>
                                        <p:tgtEl>
                                          <p:spTgt spid="5"/>
                                        </p:tgtEl>
                                        <p:attrNameLst>
                                          <p:attrName>ppt_h</p:attrName>
                                        </p:attrNameLst>
                                      </p:cBhvr>
                                      <p:tavLst>
                                        <p:tav tm="0">
                                          <p:val>
                                            <p:fltVal val="0"/>
                                          </p:val>
                                        </p:tav>
                                        <p:tav tm="100000">
                                          <p:val>
                                            <p:strVal val="#ppt_h"/>
                                          </p:val>
                                        </p:tav>
                                      </p:tavLst>
                                    </p:anim>
                                    <p:anim calcmode="lin" valueType="num">
                                      <p:cBhvr>
                                        <p:cTn id="16" dur="1000" fill="hold"/>
                                        <p:tgtEl>
                                          <p:spTgt spid="5"/>
                                        </p:tgtEl>
                                        <p:attrNameLst>
                                          <p:attrName>style.rotation</p:attrName>
                                        </p:attrNameLst>
                                      </p:cBhvr>
                                      <p:tavLst>
                                        <p:tav tm="0">
                                          <p:val>
                                            <p:fltVal val="90"/>
                                          </p:val>
                                        </p:tav>
                                        <p:tav tm="100000">
                                          <p:val>
                                            <p:fltVal val="0"/>
                                          </p:val>
                                        </p:tav>
                                      </p:tavLst>
                                    </p:anim>
                                    <p:animEffect transition="in" filter="fade">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39425"/>
          </a:xfrm>
        </p:spPr>
        <p:txBody>
          <a:bodyPr>
            <a:normAutofit fontScale="90000"/>
          </a:bodyPr>
          <a:lstStyle/>
          <a:p>
            <a:pPr algn="ctr"/>
            <a:r>
              <a:rPr lang="fa-IR" b="1" dirty="0" smtClean="0">
                <a:solidFill>
                  <a:schemeClr val="accent1">
                    <a:lumMod val="60000"/>
                    <a:lumOff val="40000"/>
                  </a:schemeClr>
                </a:solidFill>
                <a:cs typeface="2  Badr" panose="00000400000000000000" pitchFamily="2" charset="-78"/>
              </a:rPr>
              <a:t>رفلکس های شیرخواران</a:t>
            </a:r>
            <a:endParaRPr lang="fa-IR" b="1" dirty="0">
              <a:solidFill>
                <a:schemeClr val="accent1">
                  <a:lumMod val="60000"/>
                  <a:lumOff val="40000"/>
                </a:schemeClr>
              </a:solidFill>
              <a:cs typeface="2  Badr" panose="00000400000000000000" pitchFamily="2" charset="-78"/>
            </a:endParaRPr>
          </a:p>
        </p:txBody>
      </p:sp>
      <p:pic>
        <p:nvPicPr>
          <p:cNvPr id="5" name="Content Placeholder 4"/>
          <p:cNvPicPr>
            <a:picLocks noGrp="1" noChangeAspect="1"/>
          </p:cNvPicPr>
          <p:nvPr>
            <p:ph idx="1"/>
          </p:nvPr>
        </p:nvPicPr>
        <p:blipFill>
          <a:blip r:embed="rId2"/>
          <a:stretch>
            <a:fillRect/>
          </a:stretch>
        </p:blipFill>
        <p:spPr>
          <a:xfrm>
            <a:off x="6178040" y="2710138"/>
            <a:ext cx="4236011" cy="2529840"/>
          </a:xfrm>
          <a:prstGeom prst="rect">
            <a:avLst/>
          </a:prstGeom>
        </p:spPr>
      </p:pic>
      <p:pic>
        <p:nvPicPr>
          <p:cNvPr id="4" name="Picture 3"/>
          <p:cNvPicPr>
            <a:picLocks noChangeAspect="1"/>
          </p:cNvPicPr>
          <p:nvPr/>
        </p:nvPicPr>
        <p:blipFill rotWithShape="1">
          <a:blip r:embed="rId3"/>
          <a:srcRect l="1" r="-423" b="8435"/>
          <a:stretch/>
        </p:blipFill>
        <p:spPr>
          <a:xfrm>
            <a:off x="1801966" y="2710138"/>
            <a:ext cx="3459990" cy="2526880"/>
          </a:xfrm>
          <a:prstGeom prst="rect">
            <a:avLst/>
          </a:prstGeom>
        </p:spPr>
      </p:pic>
    </p:spTree>
    <p:extLst>
      <p:ext uri="{BB962C8B-B14F-4D97-AF65-F5344CB8AC3E}">
        <p14:creationId xmlns:p14="http://schemas.microsoft.com/office/powerpoint/2010/main" val="2525769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dirty="0" smtClean="0">
                <a:cs typeface="2  Badr" panose="00000400000000000000" pitchFamily="2" charset="-78"/>
              </a:rPr>
              <a:t>قلب و عروق </a:t>
            </a:r>
            <a:endParaRPr lang="en-US" dirty="0">
              <a:cs typeface="2  Badr" panose="00000400000000000000" pitchFamily="2" charset="-78"/>
            </a:endParaRPr>
          </a:p>
        </p:txBody>
      </p:sp>
      <p:sp>
        <p:nvSpPr>
          <p:cNvPr id="3" name="Content Placeholder 2"/>
          <p:cNvSpPr>
            <a:spLocks noGrp="1"/>
          </p:cNvSpPr>
          <p:nvPr>
            <p:ph idx="1"/>
          </p:nvPr>
        </p:nvSpPr>
        <p:spPr/>
        <p:txBody>
          <a:bodyPr>
            <a:normAutofit fontScale="92500" lnSpcReduction="20000"/>
          </a:bodyPr>
          <a:lstStyle/>
          <a:p>
            <a:r>
              <a:rPr lang="en-US" dirty="0" smtClean="0">
                <a:cs typeface="2  Badr" panose="00000400000000000000" pitchFamily="2" charset="-78"/>
              </a:rPr>
              <a:t>در معاینه ظاهری در گام اول رنگ </a:t>
            </a:r>
            <a:r>
              <a:rPr lang="en-US" dirty="0" err="1" smtClean="0">
                <a:cs typeface="2  Badr" panose="00000400000000000000" pitchFamily="2" charset="-78"/>
              </a:rPr>
              <a:t>لب</a:t>
            </a:r>
            <a:r>
              <a:rPr lang="en-US" dirty="0" smtClean="0">
                <a:cs typeface="2  Badr" panose="00000400000000000000" pitchFamily="2" charset="-78"/>
              </a:rPr>
              <a:t> </a:t>
            </a:r>
            <a:r>
              <a:rPr lang="en-US" dirty="0" err="1" smtClean="0">
                <a:cs typeface="2  Badr" panose="00000400000000000000" pitchFamily="2" charset="-78"/>
              </a:rPr>
              <a:t>ها</a:t>
            </a:r>
            <a:r>
              <a:rPr lang="fa-IR" dirty="0" smtClean="0">
                <a:cs typeface="2  Badr" panose="00000400000000000000" pitchFamily="2" charset="-78"/>
              </a:rPr>
              <a:t>،</a:t>
            </a:r>
            <a:r>
              <a:rPr lang="en-US" dirty="0" smtClean="0">
                <a:cs typeface="2  Badr" panose="00000400000000000000" pitchFamily="2" charset="-78"/>
              </a:rPr>
              <a:t> انتهای اندام </a:t>
            </a:r>
            <a:r>
              <a:rPr lang="en-US" dirty="0" err="1" smtClean="0">
                <a:cs typeface="2  Badr" panose="00000400000000000000" pitchFamily="2" charset="-78"/>
              </a:rPr>
              <a:t>ها</a:t>
            </a:r>
            <a:r>
              <a:rPr lang="en-US" dirty="0" smtClean="0">
                <a:cs typeface="2  Badr" panose="00000400000000000000" pitchFamily="2" charset="-78"/>
              </a:rPr>
              <a:t> </a:t>
            </a:r>
            <a:r>
              <a:rPr lang="fa-IR" dirty="0" smtClean="0">
                <a:cs typeface="2  Badr" panose="00000400000000000000" pitchFamily="2" charset="-78"/>
              </a:rPr>
              <a:t>،</a:t>
            </a:r>
            <a:r>
              <a:rPr lang="en-US" dirty="0" err="1" smtClean="0">
                <a:cs typeface="2  Badr" panose="00000400000000000000" pitchFamily="2" charset="-78"/>
              </a:rPr>
              <a:t>تعداد</a:t>
            </a:r>
            <a:r>
              <a:rPr lang="en-US" dirty="0" smtClean="0">
                <a:cs typeface="2  Badr" panose="00000400000000000000" pitchFamily="2" charset="-78"/>
              </a:rPr>
              <a:t> </a:t>
            </a:r>
            <a:r>
              <a:rPr lang="en-US" dirty="0" err="1" smtClean="0">
                <a:cs typeface="2  Badr" panose="00000400000000000000" pitchFamily="2" charset="-78"/>
              </a:rPr>
              <a:t>تنفس</a:t>
            </a:r>
            <a:r>
              <a:rPr lang="en-US" dirty="0" smtClean="0">
                <a:cs typeface="2  Badr" panose="00000400000000000000" pitchFamily="2" charset="-78"/>
              </a:rPr>
              <a:t> </a:t>
            </a:r>
            <a:r>
              <a:rPr lang="fa-IR" dirty="0">
                <a:cs typeface="2  Badr" panose="00000400000000000000" pitchFamily="2" charset="-78"/>
              </a:rPr>
              <a:t>،</a:t>
            </a:r>
            <a:r>
              <a:rPr lang="en-US" dirty="0" err="1" smtClean="0">
                <a:cs typeface="2  Badr" panose="00000400000000000000" pitchFamily="2" charset="-78"/>
              </a:rPr>
              <a:t>وجود</a:t>
            </a:r>
            <a:r>
              <a:rPr lang="en-US" dirty="0" smtClean="0">
                <a:cs typeface="2  Badr" panose="00000400000000000000" pitchFamily="2" charset="-78"/>
              </a:rPr>
              <a:t> </a:t>
            </a:r>
            <a:r>
              <a:rPr lang="en-US" dirty="0" err="1" smtClean="0">
                <a:cs typeface="2  Badr" panose="00000400000000000000" pitchFamily="2" charset="-78"/>
              </a:rPr>
              <a:t>تعریق</a:t>
            </a:r>
            <a:r>
              <a:rPr lang="en-US" dirty="0" smtClean="0">
                <a:cs typeface="2  Badr" panose="00000400000000000000" pitchFamily="2" charset="-78"/>
              </a:rPr>
              <a:t> </a:t>
            </a:r>
            <a:r>
              <a:rPr lang="fa-IR" dirty="0" smtClean="0">
                <a:cs typeface="2  Badr" panose="00000400000000000000" pitchFamily="2" charset="-78"/>
              </a:rPr>
              <a:t>،</a:t>
            </a:r>
            <a:r>
              <a:rPr lang="en-US" dirty="0" err="1" smtClean="0">
                <a:cs typeface="2  Badr" panose="00000400000000000000" pitchFamily="2" charset="-78"/>
              </a:rPr>
              <a:t>شکل</a:t>
            </a:r>
            <a:r>
              <a:rPr lang="en-US" dirty="0" smtClean="0">
                <a:cs typeface="2  Badr" panose="00000400000000000000" pitchFamily="2" charset="-78"/>
              </a:rPr>
              <a:t> قفسه </a:t>
            </a:r>
            <a:r>
              <a:rPr lang="en-US" dirty="0" err="1" smtClean="0">
                <a:cs typeface="2  Badr" panose="00000400000000000000" pitchFamily="2" charset="-78"/>
              </a:rPr>
              <a:t>سینه</a:t>
            </a:r>
            <a:r>
              <a:rPr lang="en-US" dirty="0" smtClean="0">
                <a:cs typeface="2  Badr" panose="00000400000000000000" pitchFamily="2" charset="-78"/>
              </a:rPr>
              <a:t> </a:t>
            </a:r>
            <a:r>
              <a:rPr lang="fa-IR" dirty="0" smtClean="0">
                <a:cs typeface="2  Badr" panose="00000400000000000000" pitchFamily="2" charset="-78"/>
              </a:rPr>
              <a:t>،</a:t>
            </a:r>
            <a:r>
              <a:rPr lang="en-US" dirty="0" err="1" smtClean="0">
                <a:cs typeface="2  Badr" panose="00000400000000000000" pitchFamily="2" charset="-78"/>
              </a:rPr>
              <a:t>جگولار</a:t>
            </a:r>
            <a:r>
              <a:rPr lang="en-US" dirty="0" smtClean="0">
                <a:cs typeface="2  Badr" panose="00000400000000000000" pitchFamily="2" charset="-78"/>
              </a:rPr>
              <a:t> </a:t>
            </a:r>
            <a:r>
              <a:rPr lang="en-US" dirty="0" err="1" smtClean="0">
                <a:cs typeface="2  Badr" panose="00000400000000000000" pitchFamily="2" charset="-78"/>
              </a:rPr>
              <a:t>برجسته</a:t>
            </a:r>
            <a:r>
              <a:rPr lang="en-US" dirty="0" smtClean="0">
                <a:cs typeface="2  Badr" panose="00000400000000000000" pitchFamily="2" charset="-78"/>
              </a:rPr>
              <a:t> </a:t>
            </a:r>
            <a:r>
              <a:rPr lang="fa-IR" dirty="0" smtClean="0">
                <a:cs typeface="2  Badr" panose="00000400000000000000" pitchFamily="2" charset="-78"/>
              </a:rPr>
              <a:t>،</a:t>
            </a:r>
            <a:r>
              <a:rPr lang="en-US" dirty="0" err="1" smtClean="0">
                <a:cs typeface="2  Badr" panose="00000400000000000000" pitchFamily="2" charset="-78"/>
              </a:rPr>
              <a:t>ادم</a:t>
            </a:r>
            <a:r>
              <a:rPr lang="en-US" dirty="0" smtClean="0">
                <a:cs typeface="2  Badr" panose="00000400000000000000" pitchFamily="2" charset="-78"/>
              </a:rPr>
              <a:t> </a:t>
            </a:r>
            <a:r>
              <a:rPr lang="en-US" dirty="0" err="1" smtClean="0">
                <a:cs typeface="2  Badr" panose="00000400000000000000" pitchFamily="2" charset="-78"/>
              </a:rPr>
              <a:t>اندام</a:t>
            </a:r>
            <a:r>
              <a:rPr lang="en-US" dirty="0" smtClean="0">
                <a:cs typeface="2  Badr" panose="00000400000000000000" pitchFamily="2" charset="-78"/>
              </a:rPr>
              <a:t> </a:t>
            </a:r>
            <a:r>
              <a:rPr lang="en-US" dirty="0" err="1" smtClean="0">
                <a:cs typeface="2  Badr" panose="00000400000000000000" pitchFamily="2" charset="-78"/>
              </a:rPr>
              <a:t>ها</a:t>
            </a:r>
            <a:r>
              <a:rPr lang="en-US" dirty="0" smtClean="0">
                <a:cs typeface="2  Badr" panose="00000400000000000000" pitchFamily="2" charset="-78"/>
              </a:rPr>
              <a:t> </a:t>
            </a:r>
            <a:r>
              <a:rPr lang="fa-IR" dirty="0" smtClean="0">
                <a:cs typeface="2  Badr" panose="00000400000000000000" pitchFamily="2" charset="-78"/>
              </a:rPr>
              <a:t>و کبد بزرگ</a:t>
            </a:r>
            <a:r>
              <a:rPr lang="en-US" dirty="0" smtClean="0">
                <a:cs typeface="2  Badr" panose="00000400000000000000" pitchFamily="2" charset="-78"/>
              </a:rPr>
              <a:t> </a:t>
            </a:r>
          </a:p>
          <a:p>
            <a:r>
              <a:rPr lang="en-US" dirty="0" smtClean="0">
                <a:cs typeface="2  Badr" panose="00000400000000000000" pitchFamily="2" charset="-78"/>
              </a:rPr>
              <a:t>در لمس نبض ها </a:t>
            </a:r>
          </a:p>
          <a:p>
            <a:pPr marL="0" indent="0">
              <a:buNone/>
            </a:pPr>
            <a:r>
              <a:rPr lang="fa-IR" dirty="0" smtClean="0">
                <a:cs typeface="2  Badr" panose="00000400000000000000" pitchFamily="2" charset="-78"/>
              </a:rPr>
              <a:t>1)</a:t>
            </a:r>
            <a:r>
              <a:rPr lang="en-US" dirty="0" smtClean="0">
                <a:cs typeface="2  Badr" panose="00000400000000000000" pitchFamily="2" charset="-78"/>
              </a:rPr>
              <a:t> </a:t>
            </a:r>
            <a:r>
              <a:rPr lang="en-US" dirty="0" err="1" smtClean="0">
                <a:cs typeface="2  Badr" panose="00000400000000000000" pitchFamily="2" charset="-78"/>
              </a:rPr>
              <a:t>نبض</a:t>
            </a:r>
            <a:r>
              <a:rPr lang="en-US" dirty="0" smtClean="0">
                <a:cs typeface="2  Badr" panose="00000400000000000000" pitchFamily="2" charset="-78"/>
              </a:rPr>
              <a:t> تند می تواند در زمینه </a:t>
            </a:r>
            <a:r>
              <a:rPr lang="en-US" dirty="0" err="1" smtClean="0">
                <a:cs typeface="2  Badr" panose="00000400000000000000" pitchFamily="2" charset="-78"/>
              </a:rPr>
              <a:t>نارسایی</a:t>
            </a:r>
            <a:r>
              <a:rPr lang="en-US" dirty="0" smtClean="0">
                <a:cs typeface="2  Badr" panose="00000400000000000000" pitchFamily="2" charset="-78"/>
              </a:rPr>
              <a:t> </a:t>
            </a:r>
            <a:r>
              <a:rPr lang="en-US" dirty="0" err="1" smtClean="0">
                <a:cs typeface="2  Badr" panose="00000400000000000000" pitchFamily="2" charset="-78"/>
              </a:rPr>
              <a:t>قلبی</a:t>
            </a:r>
            <a:r>
              <a:rPr lang="fa-IR" dirty="0" smtClean="0">
                <a:cs typeface="2  Badr" panose="00000400000000000000" pitchFamily="2" charset="-78"/>
              </a:rPr>
              <a:t>،</a:t>
            </a:r>
            <a:r>
              <a:rPr lang="en-US" dirty="0" smtClean="0">
                <a:cs typeface="2  Badr" panose="00000400000000000000" pitchFamily="2" charset="-78"/>
              </a:rPr>
              <a:t> </a:t>
            </a:r>
            <a:r>
              <a:rPr lang="en-US" dirty="0" err="1" smtClean="0">
                <a:cs typeface="2  Badr" panose="00000400000000000000" pitchFamily="2" charset="-78"/>
              </a:rPr>
              <a:t>اریتمی</a:t>
            </a:r>
            <a:r>
              <a:rPr lang="fa-IR" dirty="0" smtClean="0">
                <a:cs typeface="2  Badr" panose="00000400000000000000" pitchFamily="2" charset="-78"/>
              </a:rPr>
              <a:t>،</a:t>
            </a:r>
            <a:r>
              <a:rPr lang="en-US" dirty="0" smtClean="0">
                <a:cs typeface="2  Badr" panose="00000400000000000000" pitchFamily="2" charset="-78"/>
              </a:rPr>
              <a:t> اضطراب ومشکلات </a:t>
            </a:r>
            <a:r>
              <a:rPr lang="en-US" dirty="0" err="1" smtClean="0">
                <a:cs typeface="2  Badr" panose="00000400000000000000" pitchFamily="2" charset="-78"/>
              </a:rPr>
              <a:t>تنفسی</a:t>
            </a:r>
            <a:r>
              <a:rPr lang="en-US" dirty="0" smtClean="0">
                <a:cs typeface="2  Badr" panose="00000400000000000000" pitchFamily="2" charset="-78"/>
              </a:rPr>
              <a:t> </a:t>
            </a:r>
            <a:r>
              <a:rPr lang="en-US" dirty="0" err="1" smtClean="0">
                <a:cs typeface="2  Badr" panose="00000400000000000000" pitchFamily="2" charset="-78"/>
              </a:rPr>
              <a:t>باشد</a:t>
            </a:r>
            <a:r>
              <a:rPr lang="en-US" dirty="0" smtClean="0">
                <a:cs typeface="2  Badr" panose="00000400000000000000" pitchFamily="2" charset="-78"/>
              </a:rPr>
              <a:t>.</a:t>
            </a:r>
          </a:p>
          <a:p>
            <a:pPr marL="0" indent="0">
              <a:buNone/>
            </a:pPr>
            <a:r>
              <a:rPr lang="fa-IR" dirty="0" smtClean="0">
                <a:cs typeface="2  Badr" panose="00000400000000000000" pitchFamily="2" charset="-78"/>
              </a:rPr>
              <a:t>2) </a:t>
            </a:r>
            <a:r>
              <a:rPr lang="en-US" dirty="0" err="1" smtClean="0">
                <a:cs typeface="2  Badr" panose="00000400000000000000" pitchFamily="2" charset="-78"/>
              </a:rPr>
              <a:t>نبض</a:t>
            </a:r>
            <a:r>
              <a:rPr lang="en-US" dirty="0" smtClean="0">
                <a:cs typeface="2  Badr" panose="00000400000000000000" pitchFamily="2" charset="-78"/>
              </a:rPr>
              <a:t> باند مطرح کننده نارسایی </a:t>
            </a:r>
            <a:r>
              <a:rPr lang="en-US" dirty="0" err="1" smtClean="0">
                <a:cs typeface="2  Badr" panose="00000400000000000000" pitchFamily="2" charset="-78"/>
              </a:rPr>
              <a:t>ائورت</a:t>
            </a:r>
            <a:r>
              <a:rPr lang="en-US" dirty="0" smtClean="0">
                <a:cs typeface="2  Badr" panose="00000400000000000000" pitchFamily="2" charset="-78"/>
              </a:rPr>
              <a:t> </a:t>
            </a:r>
            <a:r>
              <a:rPr lang="en-US" dirty="0" err="1" smtClean="0">
                <a:cs typeface="2  Badr" panose="00000400000000000000" pitchFamily="2" charset="-78"/>
              </a:rPr>
              <a:t>بازماندنPDA</a:t>
            </a:r>
            <a:r>
              <a:rPr lang="en-US" dirty="0" smtClean="0">
                <a:cs typeface="2  Badr" panose="00000400000000000000" pitchFamily="2" charset="-78"/>
              </a:rPr>
              <a:t> و یا مالفورماسیون وریدی و </a:t>
            </a:r>
            <a:r>
              <a:rPr lang="en-US" dirty="0" err="1" smtClean="0">
                <a:cs typeface="2  Badr" panose="00000400000000000000" pitchFamily="2" charset="-78"/>
              </a:rPr>
              <a:t>شریانی</a:t>
            </a:r>
            <a:r>
              <a:rPr lang="en-US" dirty="0" smtClean="0">
                <a:cs typeface="2  Badr" panose="00000400000000000000" pitchFamily="2" charset="-78"/>
              </a:rPr>
              <a:t> </a:t>
            </a:r>
            <a:r>
              <a:rPr lang="en-US" dirty="0" err="1" smtClean="0">
                <a:cs typeface="2  Badr" panose="00000400000000000000" pitchFamily="2" charset="-78"/>
              </a:rPr>
              <a:t>باشد</a:t>
            </a:r>
            <a:r>
              <a:rPr lang="en-US" dirty="0" smtClean="0">
                <a:cs typeface="2  Badr" panose="00000400000000000000" pitchFamily="2" charset="-78"/>
              </a:rPr>
              <a:t>. </a:t>
            </a:r>
          </a:p>
          <a:p>
            <a:pPr marL="0" indent="0">
              <a:buNone/>
            </a:pPr>
            <a:r>
              <a:rPr lang="fa-IR" dirty="0" smtClean="0">
                <a:cs typeface="2  Badr" panose="00000400000000000000" pitchFamily="2" charset="-78"/>
              </a:rPr>
              <a:t>3) </a:t>
            </a:r>
            <a:r>
              <a:rPr lang="en-US" dirty="0" err="1" smtClean="0">
                <a:cs typeface="2  Badr" panose="00000400000000000000" pitchFamily="2" charset="-78"/>
              </a:rPr>
              <a:t>نبض</a:t>
            </a:r>
            <a:r>
              <a:rPr lang="en-US" dirty="0" smtClean="0">
                <a:cs typeface="2  Badr" panose="00000400000000000000" pitchFamily="2" charset="-78"/>
              </a:rPr>
              <a:t> </a:t>
            </a:r>
            <a:r>
              <a:rPr lang="en-US" dirty="0" err="1" smtClean="0">
                <a:cs typeface="2  Badr" panose="00000400000000000000" pitchFamily="2" charset="-78"/>
              </a:rPr>
              <a:t>های</a:t>
            </a:r>
            <a:r>
              <a:rPr lang="en-US" dirty="0" smtClean="0">
                <a:cs typeface="2  Badr" panose="00000400000000000000" pitchFamily="2" charset="-78"/>
              </a:rPr>
              <a:t> </a:t>
            </a:r>
            <a:r>
              <a:rPr lang="en-US" dirty="0" err="1" smtClean="0">
                <a:cs typeface="2  Badr" panose="00000400000000000000" pitchFamily="2" charset="-78"/>
              </a:rPr>
              <a:t>شدیدا</a:t>
            </a:r>
            <a:r>
              <a:rPr lang="en-US" dirty="0" smtClean="0">
                <a:cs typeface="2  Badr" panose="00000400000000000000" pitchFamily="2" charset="-78"/>
              </a:rPr>
              <a:t>  </a:t>
            </a:r>
            <a:r>
              <a:rPr lang="fa-IR" dirty="0" smtClean="0">
                <a:cs typeface="2  Badr" panose="00000400000000000000" pitchFamily="2" charset="-78"/>
              </a:rPr>
              <a:t>آ</a:t>
            </a:r>
            <a:r>
              <a:rPr lang="en-US" dirty="0" err="1" smtClean="0">
                <a:cs typeface="2  Badr" panose="00000400000000000000" pitchFamily="2" charset="-78"/>
              </a:rPr>
              <a:t>رام</a:t>
            </a:r>
            <a:r>
              <a:rPr lang="en-US" dirty="0" smtClean="0">
                <a:cs typeface="2  Badr" panose="00000400000000000000" pitchFamily="2" charset="-78"/>
              </a:rPr>
              <a:t> مطرح کننده بلوک قلبی مشکلات متابولیک یا مسائل عصبی  میتواند </a:t>
            </a:r>
            <a:r>
              <a:rPr lang="en-US" dirty="0" err="1" smtClean="0">
                <a:cs typeface="2  Badr" panose="00000400000000000000" pitchFamily="2" charset="-78"/>
              </a:rPr>
              <a:t>باشد</a:t>
            </a:r>
            <a:r>
              <a:rPr lang="en-US" dirty="0" smtClean="0">
                <a:cs typeface="2  Badr" panose="00000400000000000000" pitchFamily="2" charset="-78"/>
              </a:rPr>
              <a:t> </a:t>
            </a:r>
            <a:r>
              <a:rPr lang="fa-IR" dirty="0" smtClean="0">
                <a:cs typeface="2  Badr" panose="00000400000000000000" pitchFamily="2" charset="-78"/>
              </a:rPr>
              <a:t>.</a:t>
            </a:r>
            <a:endParaRPr lang="en-US" dirty="0" smtClean="0">
              <a:cs typeface="2  Badr" panose="00000400000000000000" pitchFamily="2" charset="-78"/>
            </a:endParaRPr>
          </a:p>
          <a:p>
            <a:pPr marL="0" indent="0">
              <a:buNone/>
            </a:pPr>
            <a:r>
              <a:rPr lang="en-US" dirty="0" smtClean="0">
                <a:cs typeface="2  Badr" panose="00000400000000000000" pitchFamily="2" charset="-78"/>
              </a:rPr>
              <a:t>لمس همزمان نبض ها در اندام فوقانی و سپس در یک اندام فوقانی همزمان با اندام تحتانی طرف مقابل از نظر وجود یا عدم وجود کواراکتاسیون ائورت </a:t>
            </a:r>
            <a:r>
              <a:rPr lang="en-US" dirty="0" err="1" smtClean="0">
                <a:cs typeface="2  Badr" panose="00000400000000000000" pitchFamily="2" charset="-78"/>
              </a:rPr>
              <a:t>مهم</a:t>
            </a:r>
            <a:r>
              <a:rPr lang="en-US" dirty="0" smtClean="0">
                <a:cs typeface="2  Badr" panose="00000400000000000000" pitchFamily="2" charset="-78"/>
              </a:rPr>
              <a:t> </a:t>
            </a:r>
            <a:r>
              <a:rPr lang="en-US" dirty="0" err="1" smtClean="0">
                <a:cs typeface="2  Badr" panose="00000400000000000000" pitchFamily="2" charset="-78"/>
              </a:rPr>
              <a:t>است</a:t>
            </a:r>
            <a:r>
              <a:rPr lang="fa-IR" dirty="0" smtClean="0">
                <a:cs typeface="2  Badr" panose="00000400000000000000" pitchFamily="2" charset="-78"/>
              </a:rPr>
              <a:t>.</a:t>
            </a:r>
            <a:endParaRPr lang="en-US" dirty="0" smtClean="0">
              <a:cs typeface="2  Badr" panose="00000400000000000000" pitchFamily="2" charset="-78"/>
            </a:endParaRPr>
          </a:p>
          <a:p>
            <a:pPr marL="0" indent="0">
              <a:buNone/>
            </a:pPr>
            <a:endParaRPr lang="en-US" dirty="0">
              <a:cs typeface="2  Badr" panose="00000400000000000000" pitchFamily="2" charset="-78"/>
            </a:endParaRPr>
          </a:p>
          <a:p>
            <a:pPr marL="0" indent="0">
              <a:buNone/>
            </a:pPr>
            <a:r>
              <a:rPr lang="en-US" dirty="0" smtClean="0">
                <a:cs typeface="2  Badr" panose="00000400000000000000" pitchFamily="2" charset="-78"/>
              </a:rPr>
              <a:t>در </a:t>
            </a:r>
            <a:r>
              <a:rPr lang="en-US" dirty="0" err="1" smtClean="0">
                <a:cs typeface="2  Badr" panose="00000400000000000000" pitchFamily="2" charset="-78"/>
              </a:rPr>
              <a:t>هنگام</a:t>
            </a:r>
            <a:r>
              <a:rPr lang="en-US" dirty="0" smtClean="0">
                <a:cs typeface="2  Badr" panose="00000400000000000000" pitchFamily="2" charset="-78"/>
              </a:rPr>
              <a:t> </a:t>
            </a:r>
            <a:r>
              <a:rPr lang="en-US" dirty="0" err="1" smtClean="0">
                <a:cs typeface="2  Badr" panose="00000400000000000000" pitchFamily="2" charset="-78"/>
              </a:rPr>
              <a:t>سمع</a:t>
            </a:r>
            <a:r>
              <a:rPr lang="en-US" dirty="0" smtClean="0">
                <a:cs typeface="2  Badr" panose="00000400000000000000" pitchFamily="2" charset="-78"/>
              </a:rPr>
              <a:t> </a:t>
            </a:r>
            <a:r>
              <a:rPr lang="en-US" dirty="0" err="1" smtClean="0">
                <a:cs typeface="2  Badr" panose="00000400000000000000" pitchFamily="2" charset="-78"/>
              </a:rPr>
              <a:t>قلب</a:t>
            </a:r>
            <a:r>
              <a:rPr lang="en-US" dirty="0" smtClean="0">
                <a:cs typeface="2  Badr" panose="00000400000000000000" pitchFamily="2" charset="-78"/>
              </a:rPr>
              <a:t> </a:t>
            </a:r>
            <a:r>
              <a:rPr lang="en-US" dirty="0" err="1" smtClean="0">
                <a:cs typeface="2  Badr" panose="00000400000000000000" pitchFamily="2" charset="-78"/>
              </a:rPr>
              <a:t>توجه</a:t>
            </a:r>
            <a:r>
              <a:rPr lang="en-US" dirty="0" smtClean="0">
                <a:cs typeface="2  Badr" panose="00000400000000000000" pitchFamily="2" charset="-78"/>
              </a:rPr>
              <a:t> </a:t>
            </a:r>
            <a:r>
              <a:rPr lang="en-US" dirty="0" err="1" smtClean="0">
                <a:cs typeface="2  Badr" panose="00000400000000000000" pitchFamily="2" charset="-78"/>
              </a:rPr>
              <a:t>به</a:t>
            </a:r>
            <a:r>
              <a:rPr lang="en-US" dirty="0" smtClean="0">
                <a:cs typeface="2  Badr" panose="00000400000000000000" pitchFamily="2" charset="-78"/>
              </a:rPr>
              <a:t> </a:t>
            </a:r>
            <a:r>
              <a:rPr lang="en-US" dirty="0" err="1" smtClean="0">
                <a:cs typeface="2  Badr" panose="00000400000000000000" pitchFamily="2" charset="-78"/>
              </a:rPr>
              <a:t>سوفل</a:t>
            </a:r>
            <a:r>
              <a:rPr lang="en-US" dirty="0" smtClean="0">
                <a:cs typeface="2  Badr" panose="00000400000000000000" pitchFamily="2" charset="-78"/>
              </a:rPr>
              <a:t> و </a:t>
            </a:r>
            <a:r>
              <a:rPr lang="en-US" dirty="0" err="1" smtClean="0">
                <a:cs typeface="2  Badr" panose="00000400000000000000" pitchFamily="2" charset="-78"/>
              </a:rPr>
              <a:t>صداهای</a:t>
            </a:r>
            <a:r>
              <a:rPr lang="en-US" dirty="0" smtClean="0">
                <a:cs typeface="2  Badr" panose="00000400000000000000" pitchFamily="2" charset="-78"/>
              </a:rPr>
              <a:t> </a:t>
            </a:r>
            <a:r>
              <a:rPr lang="en-US" dirty="0" err="1" smtClean="0">
                <a:cs typeface="2  Badr" panose="00000400000000000000" pitchFamily="2" charset="-78"/>
              </a:rPr>
              <a:t>قلبی</a:t>
            </a:r>
            <a:r>
              <a:rPr lang="en-US" dirty="0" smtClean="0">
                <a:cs typeface="2  Badr" panose="00000400000000000000" pitchFamily="2" charset="-78"/>
              </a:rPr>
              <a:t> </a:t>
            </a:r>
            <a:r>
              <a:rPr lang="en-US" dirty="0" err="1" smtClean="0">
                <a:cs typeface="2  Badr" panose="00000400000000000000" pitchFamily="2" charset="-78"/>
              </a:rPr>
              <a:t>اهمیت</a:t>
            </a:r>
            <a:r>
              <a:rPr lang="en-US" dirty="0" smtClean="0">
                <a:cs typeface="2  Badr" panose="00000400000000000000" pitchFamily="2" charset="-78"/>
              </a:rPr>
              <a:t> </a:t>
            </a:r>
            <a:r>
              <a:rPr lang="en-US" dirty="0" err="1" smtClean="0">
                <a:cs typeface="2  Badr" panose="00000400000000000000" pitchFamily="2" charset="-78"/>
              </a:rPr>
              <a:t>ویژه</a:t>
            </a:r>
            <a:r>
              <a:rPr lang="en-US" dirty="0" smtClean="0">
                <a:cs typeface="2  Badr" panose="00000400000000000000" pitchFamily="2" charset="-78"/>
              </a:rPr>
              <a:t> </a:t>
            </a:r>
            <a:r>
              <a:rPr lang="en-US" dirty="0" err="1" smtClean="0">
                <a:cs typeface="2  Badr" panose="00000400000000000000" pitchFamily="2" charset="-78"/>
              </a:rPr>
              <a:t>دارند</a:t>
            </a:r>
            <a:r>
              <a:rPr lang="fa-IR" dirty="0" smtClean="0">
                <a:cs typeface="2  Badr" panose="00000400000000000000" pitchFamily="2" charset="-78"/>
              </a:rPr>
              <a:t>.</a:t>
            </a:r>
            <a:endParaRPr lang="en-US" dirty="0" smtClean="0">
              <a:cs typeface="2  Badr" panose="00000400000000000000" pitchFamily="2" charset="-78"/>
            </a:endParaRPr>
          </a:p>
          <a:p>
            <a:pPr marL="0" indent="0">
              <a:buNone/>
            </a:pPr>
            <a:r>
              <a:rPr lang="en-US" dirty="0" err="1" smtClean="0">
                <a:cs typeface="2  Badr" panose="00000400000000000000" pitchFamily="2" charset="-78"/>
              </a:rPr>
              <a:t>سوفل</a:t>
            </a:r>
            <a:r>
              <a:rPr lang="en-US" dirty="0" smtClean="0">
                <a:cs typeface="2  Badr" panose="00000400000000000000" pitchFamily="2" charset="-78"/>
              </a:rPr>
              <a:t> </a:t>
            </a:r>
            <a:r>
              <a:rPr lang="en-US" dirty="0" err="1" smtClean="0">
                <a:cs typeface="2  Badr" panose="00000400000000000000" pitchFamily="2" charset="-78"/>
              </a:rPr>
              <a:t>ها</a:t>
            </a:r>
            <a:r>
              <a:rPr lang="en-US" dirty="0" smtClean="0">
                <a:cs typeface="2  Badr" panose="00000400000000000000" pitchFamily="2" charset="-78"/>
              </a:rPr>
              <a:t> </a:t>
            </a:r>
            <a:r>
              <a:rPr lang="en-US" dirty="0" err="1" smtClean="0">
                <a:cs typeface="2  Badr" panose="00000400000000000000" pitchFamily="2" charset="-78"/>
              </a:rPr>
              <a:t>یا</a:t>
            </a:r>
            <a:r>
              <a:rPr lang="en-US" dirty="0" smtClean="0">
                <a:cs typeface="2  Badr" panose="00000400000000000000" pitchFamily="2" charset="-78"/>
              </a:rPr>
              <a:t> </a:t>
            </a:r>
            <a:r>
              <a:rPr lang="en-US" dirty="0" err="1" smtClean="0">
                <a:cs typeface="2  Badr" panose="00000400000000000000" pitchFamily="2" charset="-78"/>
              </a:rPr>
              <a:t>پاتولوژیک</a:t>
            </a:r>
            <a:r>
              <a:rPr lang="en-US" dirty="0" smtClean="0">
                <a:cs typeface="2  Badr" panose="00000400000000000000" pitchFamily="2" charset="-78"/>
              </a:rPr>
              <a:t> </a:t>
            </a:r>
            <a:r>
              <a:rPr lang="en-US" dirty="0" err="1" smtClean="0">
                <a:cs typeface="2  Badr" panose="00000400000000000000" pitchFamily="2" charset="-78"/>
              </a:rPr>
              <a:t>اند</a:t>
            </a:r>
            <a:r>
              <a:rPr lang="en-US" dirty="0" smtClean="0">
                <a:cs typeface="2  Badr" panose="00000400000000000000" pitchFamily="2" charset="-78"/>
              </a:rPr>
              <a:t> </a:t>
            </a:r>
            <a:r>
              <a:rPr lang="en-US" dirty="0" err="1" smtClean="0">
                <a:cs typeface="2  Badr" panose="00000400000000000000" pitchFamily="2" charset="-78"/>
              </a:rPr>
              <a:t>یا</a:t>
            </a:r>
            <a:r>
              <a:rPr lang="en-US" dirty="0" smtClean="0">
                <a:cs typeface="2  Badr" panose="00000400000000000000" pitchFamily="2" charset="-78"/>
              </a:rPr>
              <a:t> </a:t>
            </a:r>
            <a:r>
              <a:rPr lang="en-US" dirty="0" err="1" smtClean="0">
                <a:cs typeface="2  Badr" panose="00000400000000000000" pitchFamily="2" charset="-78"/>
              </a:rPr>
              <a:t>بی</a:t>
            </a:r>
            <a:r>
              <a:rPr lang="en-US" dirty="0" smtClean="0">
                <a:cs typeface="2  Badr" panose="00000400000000000000" pitchFamily="2" charset="-78"/>
              </a:rPr>
              <a:t> </a:t>
            </a:r>
            <a:r>
              <a:rPr lang="en-US" dirty="0" err="1" smtClean="0">
                <a:cs typeface="2  Badr" panose="00000400000000000000" pitchFamily="2" charset="-78"/>
              </a:rPr>
              <a:t>گناه</a:t>
            </a:r>
            <a:r>
              <a:rPr lang="en-US" dirty="0" smtClean="0">
                <a:cs typeface="2  Badr" panose="00000400000000000000" pitchFamily="2" charset="-78"/>
              </a:rPr>
              <a:t>  .</a:t>
            </a:r>
          </a:p>
          <a:p>
            <a:pPr marL="0" indent="0">
              <a:buNone/>
            </a:pPr>
            <a:r>
              <a:rPr lang="en-US" dirty="0" smtClean="0">
                <a:cs typeface="2  Badr" panose="00000400000000000000" pitchFamily="2" charset="-78"/>
              </a:rPr>
              <a:t> </a:t>
            </a:r>
          </a:p>
          <a:p>
            <a:pPr marL="0" indent="0">
              <a:buNone/>
            </a:pPr>
            <a:endParaRPr lang="en-US" dirty="0" smtClean="0">
              <a:cs typeface="2  Badr"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arn(inVertic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 calcmode="lin" valueType="num">
                                      <p:cBhvr additive="base">
                                        <p:cTn id="1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 calcmode="lin" valueType="num">
                                      <p:cBhvr additive="base">
                                        <p:cTn id="1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randombar(horizontal)">
                                      <p:cBhvr>
                                        <p:cTn id="28" dur="500"/>
                                        <p:tgtEl>
                                          <p:spTgt spid="3">
                                            <p:txEl>
                                              <p:pRg st="7" end="7"/>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 calcmode="lin" valueType="num">
                                      <p:cBhvr>
                                        <p:cTn id="33" dur="10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8" end="8"/>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8" end="8"/>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5685702" y="373344"/>
            <a:ext cx="3857106" cy="1937593"/>
          </a:xfrm>
          <a:prstGeom prst="rect">
            <a:avLst/>
          </a:prstGeom>
        </p:spPr>
      </p:pic>
      <p:sp>
        <p:nvSpPr>
          <p:cNvPr id="2" name="Title 1"/>
          <p:cNvSpPr>
            <a:spLocks noGrp="1"/>
          </p:cNvSpPr>
          <p:nvPr>
            <p:ph type="title"/>
          </p:nvPr>
        </p:nvSpPr>
        <p:spPr>
          <a:xfrm>
            <a:off x="2526423" y="640734"/>
            <a:ext cx="8911687" cy="1670203"/>
          </a:xfrm>
        </p:spPr>
        <p:txBody>
          <a:bodyPr/>
          <a:lstStyle/>
          <a:p>
            <a:endParaRPr lang="en-US" dirty="0"/>
          </a:p>
        </p:txBody>
      </p:sp>
      <p:sp>
        <p:nvSpPr>
          <p:cNvPr id="3" name="Content Placeholder 2"/>
          <p:cNvSpPr>
            <a:spLocks noGrp="1"/>
          </p:cNvSpPr>
          <p:nvPr>
            <p:ph idx="1"/>
          </p:nvPr>
        </p:nvSpPr>
        <p:spPr/>
        <p:txBody>
          <a:bodyPr/>
          <a:lstStyle/>
          <a:p>
            <a:endParaRPr lang="en-US" dirty="0" smtClean="0">
              <a:cs typeface="2  Badr" panose="00000400000000000000" pitchFamily="2" charset="-78"/>
            </a:endParaRPr>
          </a:p>
          <a:p>
            <a:r>
              <a:rPr lang="en-US" dirty="0" smtClean="0">
                <a:cs typeface="2  Badr" panose="00000400000000000000" pitchFamily="2" charset="-78"/>
              </a:rPr>
              <a:t>در میان انواع سوفل های قلبی در خیلی از کودکان بعضا یک سوفل بی گناه یا فانکشنال بدون ناهنجاری اناتومیک شنیده میشود که گذرا </a:t>
            </a:r>
            <a:r>
              <a:rPr lang="en-US" dirty="0" err="1" smtClean="0">
                <a:cs typeface="2  Badr" panose="00000400000000000000" pitchFamily="2" charset="-78"/>
              </a:rPr>
              <a:t>هستند</a:t>
            </a:r>
            <a:r>
              <a:rPr lang="en-US" dirty="0" smtClean="0">
                <a:cs typeface="2  Badr" panose="00000400000000000000" pitchFamily="2" charset="-78"/>
              </a:rPr>
              <a:t> .</a:t>
            </a:r>
          </a:p>
          <a:p>
            <a:r>
              <a:rPr lang="en-US" dirty="0" smtClean="0">
                <a:cs typeface="2  Badr" panose="00000400000000000000" pitchFamily="2" charset="-78"/>
              </a:rPr>
              <a:t>در نوزادان هم سوفل بی گناه درجه یک تا سه </a:t>
            </a:r>
            <a:r>
              <a:rPr lang="en-US" dirty="0" err="1" smtClean="0">
                <a:cs typeface="2  Badr" panose="00000400000000000000" pitchFamily="2" charset="-78"/>
              </a:rPr>
              <a:t>شنیده</a:t>
            </a:r>
            <a:r>
              <a:rPr lang="en-US" dirty="0" smtClean="0">
                <a:cs typeface="2  Badr" panose="00000400000000000000" pitchFamily="2" charset="-78"/>
              </a:rPr>
              <a:t> </a:t>
            </a:r>
            <a:r>
              <a:rPr lang="en-US" dirty="0" err="1" smtClean="0">
                <a:cs typeface="2  Badr" panose="00000400000000000000" pitchFamily="2" charset="-78"/>
              </a:rPr>
              <a:t>میشود</a:t>
            </a:r>
            <a:r>
              <a:rPr lang="en-US" dirty="0" smtClean="0">
                <a:cs typeface="2  Badr" panose="00000400000000000000" pitchFamily="2" charset="-78"/>
              </a:rPr>
              <a:t>. </a:t>
            </a:r>
          </a:p>
          <a:p>
            <a:r>
              <a:rPr lang="en-US" i="1" dirty="0" smtClean="0">
                <a:solidFill>
                  <a:srgbClr val="0070C0"/>
                </a:solidFill>
                <a:effectLst>
                  <a:outerShdw blurRad="38100" dist="38100" dir="2700000" algn="tl">
                    <a:srgbClr val="000000">
                      <a:alpha val="43137"/>
                    </a:srgbClr>
                  </a:outerShdw>
                </a:effectLst>
                <a:cs typeface="2  Badr" panose="00000400000000000000" pitchFamily="2" charset="-78"/>
              </a:rPr>
              <a:t>سوفل های بی گناه صدای لرزشی یا موزیکال دارند ومعمولا در اپکس یا لبه چپ استرنوم شنیده </a:t>
            </a:r>
            <a:r>
              <a:rPr lang="en-US" i="1" dirty="0" err="1" smtClean="0">
                <a:solidFill>
                  <a:srgbClr val="0070C0"/>
                </a:solidFill>
                <a:effectLst>
                  <a:outerShdw blurRad="38100" dist="38100" dir="2700000" algn="tl">
                    <a:srgbClr val="000000">
                      <a:alpha val="43137"/>
                    </a:srgbClr>
                  </a:outerShdw>
                </a:effectLst>
                <a:cs typeface="2  Badr" panose="00000400000000000000" pitchFamily="2" charset="-78"/>
              </a:rPr>
              <a:t>می</a:t>
            </a:r>
            <a:r>
              <a:rPr lang="en-US" i="1" dirty="0" smtClean="0">
                <a:solidFill>
                  <a:srgbClr val="0070C0"/>
                </a:solidFill>
                <a:effectLst>
                  <a:outerShdw blurRad="38100" dist="38100" dir="2700000" algn="tl">
                    <a:srgbClr val="000000">
                      <a:alpha val="43137"/>
                    </a:srgbClr>
                  </a:outerShdw>
                </a:effectLst>
                <a:cs typeface="2  Badr" panose="00000400000000000000" pitchFamily="2" charset="-78"/>
              </a:rPr>
              <a:t> </a:t>
            </a:r>
            <a:r>
              <a:rPr lang="en-US" i="1" dirty="0" err="1" smtClean="0">
                <a:solidFill>
                  <a:srgbClr val="0070C0"/>
                </a:solidFill>
                <a:effectLst>
                  <a:outerShdw blurRad="38100" dist="38100" dir="2700000" algn="tl">
                    <a:srgbClr val="000000">
                      <a:alpha val="43137"/>
                    </a:srgbClr>
                  </a:outerShdw>
                </a:effectLst>
                <a:cs typeface="2  Badr" panose="00000400000000000000" pitchFamily="2" charset="-78"/>
              </a:rPr>
              <a:t>شوند</a:t>
            </a:r>
            <a:r>
              <a:rPr lang="en-US" i="1" dirty="0" smtClean="0">
                <a:solidFill>
                  <a:srgbClr val="0070C0"/>
                </a:solidFill>
                <a:effectLst>
                  <a:outerShdw blurRad="38100" dist="38100" dir="2700000" algn="tl">
                    <a:srgbClr val="000000">
                      <a:alpha val="43137"/>
                    </a:srgbClr>
                  </a:outerShdw>
                </a:effectLst>
                <a:cs typeface="2  Badr" panose="00000400000000000000" pitchFamily="2" charset="-78"/>
              </a:rPr>
              <a:t>. </a:t>
            </a:r>
            <a:endParaRPr lang="en-US" i="1" dirty="0">
              <a:solidFill>
                <a:srgbClr val="0070C0"/>
              </a:solidFill>
              <a:effectLst>
                <a:outerShdw blurRad="38100" dist="38100" dir="2700000" algn="tl">
                  <a:srgbClr val="000000">
                    <a:alpha val="43137"/>
                  </a:srgbClr>
                </a:outerShdw>
              </a:effectLst>
              <a:cs typeface="2  Badr" panose="00000400000000000000"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928553" y="2133599"/>
            <a:ext cx="9576059" cy="3984567"/>
          </a:xfrm>
        </p:spPr>
        <p:txBody>
          <a:bodyPr>
            <a:normAutofit lnSpcReduction="10000"/>
          </a:bodyPr>
          <a:lstStyle/>
          <a:p>
            <a:r>
              <a:rPr lang="fa-IR" altLang="en-US" dirty="0">
                <a:latin typeface="2  Badr" panose="00000400000000000000" charset="0"/>
                <a:cs typeface="2  Badr" panose="00000400000000000000" charset="0"/>
              </a:rPr>
              <a:t>فشار خون :پارامتر مهم دیگر در معاینه قلب و عروق در کودکان فشار خون </a:t>
            </a:r>
            <a:r>
              <a:rPr lang="fa-IR" altLang="en-US" dirty="0" smtClean="0">
                <a:latin typeface="2  Badr" panose="00000400000000000000" charset="0"/>
                <a:cs typeface="2  Badr" panose="00000400000000000000" charset="0"/>
              </a:rPr>
              <a:t>است.</a:t>
            </a:r>
          </a:p>
          <a:p>
            <a:r>
              <a:rPr lang="fa-IR" altLang="en-US" dirty="0" smtClean="0">
                <a:latin typeface="2  Badr" panose="00000400000000000000" charset="0"/>
                <a:cs typeface="2  Badr" panose="00000400000000000000" charset="0"/>
              </a:rPr>
              <a:t>قبل از اندازه گیری فشار در صورتیکه کودک به میزان کافی بزرگ است دستگاه را به او نشان داده تا بازی کند مثلا کاف فشار سنج را باد کند. </a:t>
            </a:r>
          </a:p>
          <a:p>
            <a:r>
              <a:rPr lang="fa-IR" altLang="en-US" dirty="0" smtClean="0">
                <a:latin typeface="2  Badr" panose="00000400000000000000" charset="0"/>
                <a:cs typeface="2  Badr" panose="00000400000000000000" charset="0"/>
              </a:rPr>
              <a:t>قبل اندازه گیری جداول لازم (فشار مناسب هر سن )داشته باشید. </a:t>
            </a:r>
          </a:p>
          <a:p>
            <a:r>
              <a:rPr lang="fa-IR" altLang="en-US" dirty="0" smtClean="0">
                <a:latin typeface="2  Badr" panose="00000400000000000000" charset="0"/>
                <a:cs typeface="2  Badr" panose="00000400000000000000" charset="0"/>
              </a:rPr>
              <a:t>اندازه گیری فشار خون درکودکان طبق گاید لاین  از سن سه سالگی و بالاتر و در هر ویزیت سالانه توصیه شده است .</a:t>
            </a:r>
          </a:p>
          <a:p>
            <a:r>
              <a:rPr lang="fa-IR" altLang="en-US" dirty="0" smtClean="0">
                <a:latin typeface="2  Badr" panose="00000400000000000000" charset="0"/>
                <a:cs typeface="2  Badr" panose="00000400000000000000" charset="0"/>
              </a:rPr>
              <a:t>کودکان با ریسک فاکتور چاقی بیماری مزمن کلیوی یا دیابت  پره ماچوریتی پیوند عضو کانسر در سن زیرسه سال هر ویزیت چک فشار خون.</a:t>
            </a:r>
          </a:p>
          <a:p>
            <a:r>
              <a:rPr lang="fa-IR" altLang="en-US" dirty="0" smtClean="0">
                <a:solidFill>
                  <a:srgbClr val="7030A0"/>
                </a:solidFill>
                <a:latin typeface="2  Badr" panose="00000400000000000000" charset="0"/>
                <a:cs typeface="2  Badr" panose="00000400000000000000" charset="0"/>
              </a:rPr>
              <a:t>روش ارجح 1)با سمع و از کاف مناسب </a:t>
            </a:r>
            <a:r>
              <a:rPr lang="fa-IR" altLang="en-US" dirty="0" smtClean="0">
                <a:latin typeface="2  Badr" panose="00000400000000000000" charset="0"/>
                <a:cs typeface="2  Badr" panose="00000400000000000000" charset="0"/>
              </a:rPr>
              <a:t> </a:t>
            </a:r>
            <a:r>
              <a:rPr lang="fa-IR" altLang="en-US" dirty="0">
                <a:solidFill>
                  <a:srgbClr val="7030A0"/>
                </a:solidFill>
                <a:latin typeface="2  Badr" panose="00000400000000000000" charset="0"/>
                <a:cs typeface="2  Badr" panose="00000400000000000000" charset="0"/>
              </a:rPr>
              <a:t>2)وضعیت نشسته </a:t>
            </a:r>
            <a:r>
              <a:rPr lang="fa-IR" altLang="en-US" dirty="0" smtClean="0">
                <a:solidFill>
                  <a:srgbClr val="7030A0"/>
                </a:solidFill>
                <a:latin typeface="2  Badr" panose="00000400000000000000" charset="0"/>
                <a:cs typeface="2  Badr" panose="00000400000000000000" charset="0"/>
              </a:rPr>
              <a:t>3)دوره استراحت پنج دقیقه ایی 4)چک سه نوبت و سپس میانگین </a:t>
            </a:r>
            <a:r>
              <a:rPr lang="fa-IR" altLang="en-US" dirty="0">
                <a:solidFill>
                  <a:srgbClr val="7030A0"/>
                </a:solidFill>
                <a:latin typeface="2  Badr" panose="00000400000000000000" charset="0"/>
                <a:cs typeface="2  Badr" panose="00000400000000000000" charset="0"/>
              </a:rPr>
              <a:t>آ</a:t>
            </a:r>
            <a:r>
              <a:rPr lang="fa-IR" altLang="en-US" dirty="0" smtClean="0">
                <a:solidFill>
                  <a:srgbClr val="7030A0"/>
                </a:solidFill>
                <a:latin typeface="2  Badr" panose="00000400000000000000" charset="0"/>
                <a:cs typeface="2  Badr" panose="00000400000000000000" charset="0"/>
              </a:rPr>
              <a:t>ن</a:t>
            </a:r>
          </a:p>
          <a:p>
            <a:r>
              <a:rPr lang="fa-IR" altLang="en-US" dirty="0" smtClean="0">
                <a:solidFill>
                  <a:schemeClr val="tx1">
                    <a:lumMod val="95000"/>
                    <a:lumOff val="5000"/>
                  </a:schemeClr>
                </a:solidFill>
                <a:latin typeface="2  Badr" panose="00000400000000000000" charset="0"/>
                <a:cs typeface="2  Badr" panose="00000400000000000000" charset="0"/>
              </a:rPr>
              <a:t>کاف کوچک  فشار را بالا و کاف بزرگ فشار را پایین نشان می دهد .</a:t>
            </a:r>
          </a:p>
          <a:p>
            <a:r>
              <a:rPr lang="fa-IR" altLang="en-US" dirty="0" smtClean="0">
                <a:solidFill>
                  <a:schemeClr val="tx1">
                    <a:lumMod val="95000"/>
                    <a:lumOff val="5000"/>
                  </a:schemeClr>
                </a:solidFill>
                <a:latin typeface="2  Badr" panose="00000400000000000000" charset="0"/>
                <a:cs typeface="2  Badr" panose="00000400000000000000" charset="0"/>
              </a:rPr>
              <a:t>کاف باید معادل 40درصد دور بازو باشد و 2/3 طول اندام فوقانی را بپوشاند. </a:t>
            </a:r>
          </a:p>
          <a:p>
            <a:r>
              <a:rPr lang="fa-IR" altLang="en-US" dirty="0" smtClean="0">
                <a:solidFill>
                  <a:schemeClr val="tx1">
                    <a:lumMod val="95000"/>
                    <a:lumOff val="5000"/>
                  </a:schemeClr>
                </a:solidFill>
                <a:latin typeface="2  Badr" panose="00000400000000000000" charset="0"/>
                <a:cs typeface="2  Badr" panose="00000400000000000000" charset="0"/>
              </a:rPr>
              <a:t>فشار خون در نوزادان با تکنیک اسیلو متری انجام می شود که احتما خطا و لغزش دارد. </a:t>
            </a:r>
            <a:r>
              <a:rPr lang="fa-IR" altLang="en-US" dirty="0" smtClean="0">
                <a:solidFill>
                  <a:srgbClr val="7030A0"/>
                </a:solidFill>
                <a:latin typeface="2  Badr" panose="00000400000000000000" charset="0"/>
                <a:cs typeface="2  Badr" panose="00000400000000000000" charset="0"/>
              </a:rPr>
              <a:t> </a:t>
            </a:r>
            <a:endParaRPr lang="fa-IR" altLang="en-US" dirty="0">
              <a:solidFill>
                <a:srgbClr val="7030A0"/>
              </a:solidFill>
              <a:latin typeface="2  Badr" panose="00000400000000000000" charset="0"/>
              <a:cs typeface="2  Badr" panose="00000400000000000000" charset="0"/>
            </a:endParaRPr>
          </a:p>
          <a:p>
            <a:pPr marL="0" indent="0">
              <a:buNone/>
            </a:pPr>
            <a:endParaRPr lang="fa-IR" altLang="en-US" dirty="0">
              <a:latin typeface="2  Badr" panose="00000400000000000000" charset="0"/>
              <a:cs typeface="2  Badr" panose="00000400000000000000" charset="0"/>
            </a:endParaRPr>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32348"/>
          </a:xfrm>
        </p:spPr>
        <p:txBody>
          <a:bodyPr>
            <a:normAutofit fontScale="90000"/>
          </a:bodyPr>
          <a:lstStyle/>
          <a:p>
            <a:endParaRPr lang="fa-IR" dirty="0"/>
          </a:p>
        </p:txBody>
      </p:sp>
      <p:sp>
        <p:nvSpPr>
          <p:cNvPr id="3" name="Content Placeholder 2"/>
          <p:cNvSpPr>
            <a:spLocks noGrp="1"/>
          </p:cNvSpPr>
          <p:nvPr>
            <p:ph idx="1"/>
          </p:nvPr>
        </p:nvSpPr>
        <p:spPr>
          <a:xfrm>
            <a:off x="2589212" y="972589"/>
            <a:ext cx="8915400" cy="4938633"/>
          </a:xfrm>
        </p:spPr>
        <p:txBody>
          <a:bodyPr/>
          <a:lstStyle/>
          <a:p>
            <a:r>
              <a:rPr lang="fa-IR" dirty="0" smtClean="0">
                <a:cs typeface="2  Badr" panose="00000400000000000000" pitchFamily="2" charset="-78"/>
              </a:rPr>
              <a:t>فشار خون نرمال سیستولیک و دیاستولیک کمتر از 90 پرسنتایل است. </a:t>
            </a:r>
          </a:p>
          <a:p>
            <a:r>
              <a:rPr lang="en-US" dirty="0" err="1" smtClean="0">
                <a:cs typeface="2  Badr" panose="00000400000000000000" pitchFamily="2" charset="-78"/>
              </a:rPr>
              <a:t>Prehypertention</a:t>
            </a:r>
            <a:r>
              <a:rPr lang="en-US" dirty="0" smtClean="0">
                <a:cs typeface="2  Badr" panose="00000400000000000000" pitchFamily="2" charset="-78"/>
              </a:rPr>
              <a:t> </a:t>
            </a:r>
            <a:r>
              <a:rPr lang="fa-IR" dirty="0" smtClean="0">
                <a:cs typeface="2  Badr" panose="00000400000000000000" pitchFamily="2" charset="-78"/>
              </a:rPr>
              <a:t>:فشار سیستولیک یا دیاستولیک بیشتر یا مساوی 90 پرسنتایل و کمتر از 95 پرسنتایل .</a:t>
            </a:r>
          </a:p>
          <a:p>
            <a:r>
              <a:rPr lang="en-US" dirty="0" err="1" smtClean="0">
                <a:cs typeface="2  Badr" panose="00000400000000000000" pitchFamily="2" charset="-78"/>
              </a:rPr>
              <a:t>Hyoertention</a:t>
            </a:r>
            <a:r>
              <a:rPr lang="fa-IR" dirty="0" smtClean="0">
                <a:cs typeface="2  Badr" panose="00000400000000000000" pitchFamily="2" charset="-78"/>
              </a:rPr>
              <a:t>:فشار خون سیستولی و یا دیاستولی بالای 95 پرسنتایل. </a:t>
            </a:r>
            <a:endParaRPr lang="en-US" dirty="0" smtClean="0">
              <a:cs typeface="2  Badr" panose="00000400000000000000" pitchFamily="2" charset="-78"/>
            </a:endParaRPr>
          </a:p>
        </p:txBody>
      </p:sp>
      <p:pic>
        <p:nvPicPr>
          <p:cNvPr id="5" name="Picture 4"/>
          <p:cNvPicPr>
            <a:picLocks noChangeAspect="1"/>
          </p:cNvPicPr>
          <p:nvPr/>
        </p:nvPicPr>
        <p:blipFill>
          <a:blip r:embed="rId2"/>
          <a:stretch>
            <a:fillRect/>
          </a:stretch>
        </p:blipFill>
        <p:spPr>
          <a:xfrm>
            <a:off x="1752794" y="1745674"/>
            <a:ext cx="4057803" cy="4738254"/>
          </a:xfrm>
          <a:prstGeom prst="rect">
            <a:avLst/>
          </a:prstGeom>
        </p:spPr>
      </p:pic>
    </p:spTree>
    <p:extLst>
      <p:ext uri="{BB962C8B-B14F-4D97-AF65-F5344CB8AC3E}">
        <p14:creationId xmlns:p14="http://schemas.microsoft.com/office/powerpoint/2010/main" val="67369202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a:p>
        </p:txBody>
      </p:sp>
      <p:pic>
        <p:nvPicPr>
          <p:cNvPr id="2050" name="Picture 2" descr="دختر بچه دکتر بازی 10709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5300" y="264683"/>
            <a:ext cx="8254539" cy="7116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1660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664363"/>
          </a:xfrm>
        </p:spPr>
        <p:txBody>
          <a:bodyPr/>
          <a:lstStyle/>
          <a:p>
            <a:pPr algn="r"/>
            <a:r>
              <a:rPr lang="fa-IR" dirty="0" smtClean="0">
                <a:cs typeface="2  Badr" panose="00000400000000000000" pitchFamily="2" charset="-78"/>
              </a:rPr>
              <a:t>شکم</a:t>
            </a:r>
            <a:endParaRPr lang="fa-IR" dirty="0">
              <a:cs typeface="2  Badr" panose="00000400000000000000" pitchFamily="2" charset="-78"/>
            </a:endParaRPr>
          </a:p>
        </p:txBody>
      </p:sp>
      <p:sp>
        <p:nvSpPr>
          <p:cNvPr id="3" name="Content Placeholder 2"/>
          <p:cNvSpPr>
            <a:spLocks noGrp="1"/>
          </p:cNvSpPr>
          <p:nvPr>
            <p:ph idx="1"/>
          </p:nvPr>
        </p:nvSpPr>
        <p:spPr>
          <a:xfrm>
            <a:off x="2589212" y="1213658"/>
            <a:ext cx="8915400" cy="4697564"/>
          </a:xfrm>
        </p:spPr>
        <p:txBody>
          <a:bodyPr/>
          <a:lstStyle/>
          <a:p>
            <a:r>
              <a:rPr lang="fa-IR" dirty="0">
                <a:latin typeface="2  Badr" panose="00000400000000000000" charset="0"/>
                <a:cs typeface="2  Badr" panose="00000400000000000000" charset="0"/>
              </a:rPr>
              <a:t>معاینه شکم شامل :ظاهر  برآمدگی بی نظمی های عروقی لمس از نظر یافتن توده و اندازه ی ارگان های مهم مثل کبد و طحال </a:t>
            </a:r>
          </a:p>
          <a:p>
            <a:r>
              <a:rPr lang="fa-IR" dirty="0">
                <a:latin typeface="2  Badr" panose="00000400000000000000" charset="0"/>
                <a:cs typeface="2  Badr" panose="00000400000000000000" charset="0"/>
              </a:rPr>
              <a:t>معاینه کودکان کم سن که می ترسند در حالت نشسته در آغوش مادر می توان انجام داد.</a:t>
            </a:r>
          </a:p>
          <a:p>
            <a:r>
              <a:rPr lang="fa-IR" dirty="0">
                <a:latin typeface="2  Badr" panose="00000400000000000000" charset="0"/>
                <a:cs typeface="2  Badr" panose="00000400000000000000" charset="0"/>
              </a:rPr>
              <a:t>قبل از معاینه دستان خودتان را گرم کنید .</a:t>
            </a:r>
          </a:p>
          <a:p>
            <a:r>
              <a:rPr lang="fa-IR" dirty="0">
                <a:latin typeface="2  Badr" panose="00000400000000000000" charset="0"/>
                <a:cs typeface="2  Badr" panose="00000400000000000000" charset="0"/>
              </a:rPr>
              <a:t>درکودکان کم سن بدلیل لوردوز کمری شکم می تواند برآمده باشد .</a:t>
            </a:r>
          </a:p>
          <a:p>
            <a:r>
              <a:rPr lang="fa-IR" dirty="0">
                <a:latin typeface="2  Badr" panose="00000400000000000000" charset="0"/>
                <a:cs typeface="2  Badr" panose="00000400000000000000" charset="0"/>
              </a:rPr>
              <a:t>اتساع واقعی شکم در اثر                     تومور ها ، مدفوع فراوان در روده   </a:t>
            </a:r>
          </a:p>
          <a:p>
            <a:r>
              <a:rPr lang="fa-IR" dirty="0">
                <a:latin typeface="2  Badr" panose="00000400000000000000" charset="0"/>
                <a:cs typeface="2  Badr" panose="00000400000000000000" charset="0"/>
              </a:rPr>
              <a:t>شکم اسکافوئید                 فتق دیافراگم  و گرسنگی طولانی مدت </a:t>
            </a:r>
          </a:p>
          <a:p>
            <a:r>
              <a:rPr lang="fa-IR" dirty="0">
                <a:latin typeface="2  Badr" panose="00000400000000000000" charset="0"/>
                <a:cs typeface="2  Badr" panose="00000400000000000000" charset="0"/>
              </a:rPr>
              <a:t>بررسی شکم از نظر ضایعات عروقی مانند همانژیوم در بیماری های کبدی </a:t>
            </a:r>
          </a:p>
          <a:p>
            <a:r>
              <a:rPr lang="fa-IR" dirty="0">
                <a:latin typeface="2  Badr" panose="00000400000000000000" charset="0"/>
                <a:cs typeface="2  Badr" panose="00000400000000000000" charset="0"/>
              </a:rPr>
              <a:t>بررسی نوزادان از نظر بند ناف :در صورت ترشح یا اریتم از نظر عفونت بررسی شوند (تداوم ترشح مایع از بند ناف بعد از افتادن آن غیر طبیعی بوده و احتمال اوراکوس باز و یا باقیمانده مجرای انفالومزانتریک باشد .</a:t>
            </a:r>
          </a:p>
          <a:p>
            <a:r>
              <a:rPr lang="fa-IR" dirty="0">
                <a:latin typeface="2  Badr" panose="00000400000000000000" charset="0"/>
                <a:cs typeface="2  Badr" panose="00000400000000000000" charset="0"/>
              </a:rPr>
              <a:t>بررسی از نظر فتق نافی : معمولا تا یکسالگی بهبود می یابند و بعد از یک سالگی ارجاع به جراح </a:t>
            </a:r>
          </a:p>
          <a:p>
            <a:r>
              <a:rPr lang="fa-IR" dirty="0">
                <a:latin typeface="2  Badr" panose="00000400000000000000" charset="0"/>
                <a:cs typeface="2  Badr" panose="00000400000000000000" charset="0"/>
              </a:rPr>
              <a:t>زمان افتادن بند ناف                  طی دو هفته می افتد .تاخیر بیش از یکماه نقص در کموتاکسی نوتروفیلی (نقص ایمنی)        </a:t>
            </a: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smtClean="0">
              <a:cs typeface="2  Badr" panose="00000400000000000000" pitchFamily="2" charset="-78"/>
            </a:endParaRPr>
          </a:p>
          <a:p>
            <a:endParaRPr lang="fa-IR" dirty="0" smtClean="0">
              <a:cs typeface="2  Badr" panose="00000400000000000000" pitchFamily="2" charset="-78"/>
            </a:endParaRPr>
          </a:p>
        </p:txBody>
      </p:sp>
      <p:sp>
        <p:nvSpPr>
          <p:cNvPr id="5" name="Left Arrow 4"/>
          <p:cNvSpPr/>
          <p:nvPr/>
        </p:nvSpPr>
        <p:spPr>
          <a:xfrm>
            <a:off x="8837572" y="5139439"/>
            <a:ext cx="806334" cy="21613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2"/>
          <a:stretch>
            <a:fillRect/>
          </a:stretch>
        </p:blipFill>
        <p:spPr>
          <a:xfrm>
            <a:off x="8423804" y="2796377"/>
            <a:ext cx="816935" cy="406535"/>
          </a:xfrm>
          <a:prstGeom prst="rect">
            <a:avLst/>
          </a:prstGeom>
        </p:spPr>
      </p:pic>
      <p:pic>
        <p:nvPicPr>
          <p:cNvPr id="6" name="Picture 5"/>
          <p:cNvPicPr>
            <a:picLocks noChangeAspect="1"/>
          </p:cNvPicPr>
          <p:nvPr/>
        </p:nvPicPr>
        <p:blipFill>
          <a:blip r:embed="rId2"/>
          <a:stretch>
            <a:fillRect/>
          </a:stretch>
        </p:blipFill>
        <p:spPr>
          <a:xfrm>
            <a:off x="9147273" y="3203348"/>
            <a:ext cx="816935" cy="336666"/>
          </a:xfrm>
          <a:prstGeom prst="rect">
            <a:avLst/>
          </a:prstGeom>
        </p:spPr>
      </p:pic>
    </p:spTree>
    <p:extLst>
      <p:ext uri="{BB962C8B-B14F-4D97-AF65-F5344CB8AC3E}">
        <p14:creationId xmlns:p14="http://schemas.microsoft.com/office/powerpoint/2010/main" val="11787741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5719"/>
          </a:xfrm>
        </p:spPr>
        <p:txBody>
          <a:bodyPr>
            <a:normAutofit fontScale="90000"/>
          </a:bodyPr>
          <a:lstStyle/>
          <a:p>
            <a:endParaRPr lang="fa-IR" dirty="0"/>
          </a:p>
        </p:txBody>
      </p:sp>
      <p:sp>
        <p:nvSpPr>
          <p:cNvPr id="3" name="Content Placeholder 2"/>
          <p:cNvSpPr>
            <a:spLocks noGrp="1"/>
          </p:cNvSpPr>
          <p:nvPr>
            <p:ph idx="1"/>
          </p:nvPr>
        </p:nvSpPr>
        <p:spPr>
          <a:xfrm>
            <a:off x="2589212" y="1022465"/>
            <a:ext cx="8915400" cy="5163077"/>
          </a:xfrm>
        </p:spPr>
        <p:txBody>
          <a:bodyPr/>
          <a:lstStyle/>
          <a:p>
            <a:r>
              <a:rPr lang="fa-IR" dirty="0">
                <a:solidFill>
                  <a:schemeClr val="tx1"/>
                </a:solidFill>
                <a:cs typeface="2  Badr" panose="00000400000000000000" pitchFamily="2" charset="-78"/>
              </a:rPr>
              <a:t>الگوی تنفس در کودکان تا سن شش یا 7 سالگی عمدتا شکمی </a:t>
            </a:r>
            <a:r>
              <a:rPr lang="fa-IR" dirty="0" smtClean="0">
                <a:solidFill>
                  <a:schemeClr val="tx1"/>
                </a:solidFill>
                <a:cs typeface="2  Badr" panose="00000400000000000000" pitchFamily="2" charset="-78"/>
              </a:rPr>
              <a:t>است.</a:t>
            </a:r>
            <a:endParaRPr lang="fa-IR" dirty="0" smtClean="0">
              <a:solidFill>
                <a:schemeClr val="accent6">
                  <a:lumMod val="75000"/>
                </a:schemeClr>
              </a:solidFill>
              <a:cs typeface="2  Badr" panose="00000400000000000000" pitchFamily="2" charset="-78"/>
            </a:endParaRPr>
          </a:p>
          <a:p>
            <a:r>
              <a:rPr lang="fa-IR" dirty="0" smtClean="0">
                <a:solidFill>
                  <a:schemeClr val="accent6">
                    <a:lumMod val="75000"/>
                  </a:schemeClr>
                </a:solidFill>
                <a:cs typeface="2  Badr" panose="00000400000000000000" pitchFamily="2" charset="-78"/>
              </a:rPr>
              <a:t>شایعترین تومور در کودکان که بدنیال یک معاینه اتفاقی توسط پزشک کشف می شود                 </a:t>
            </a:r>
            <a:r>
              <a:rPr lang="fa-IR" sz="3600" dirty="0" smtClean="0">
                <a:solidFill>
                  <a:schemeClr val="accent6">
                    <a:lumMod val="75000"/>
                  </a:schemeClr>
                </a:solidFill>
                <a:cs typeface="2  Badr" panose="00000400000000000000" pitchFamily="2" charset="-78"/>
              </a:rPr>
              <a:t>تومور ویلمزیا نوروبلاستوم (</a:t>
            </a:r>
            <a:r>
              <a:rPr lang="fa-IR" dirty="0" smtClean="0">
                <a:solidFill>
                  <a:schemeClr val="accent6">
                    <a:lumMod val="75000"/>
                  </a:schemeClr>
                </a:solidFill>
                <a:cs typeface="2  Badr" panose="00000400000000000000" pitchFamily="2" charset="-78"/>
              </a:rPr>
              <a:t>تومور ویلمز از خط وسط عبور نمی کند )</a:t>
            </a:r>
            <a:endParaRPr lang="fa-IR" sz="3600" dirty="0" smtClean="0">
              <a:solidFill>
                <a:schemeClr val="accent6">
                  <a:lumMod val="75000"/>
                </a:schemeClr>
              </a:solidFill>
              <a:cs typeface="2  Badr" panose="00000400000000000000" pitchFamily="2" charset="-78"/>
            </a:endParaRPr>
          </a:p>
          <a:p>
            <a:r>
              <a:rPr lang="fa-IR" dirty="0" smtClean="0">
                <a:solidFill>
                  <a:schemeClr val="tx1"/>
                </a:solidFill>
                <a:cs typeface="2  Badr" panose="00000400000000000000" pitchFamily="2" charset="-78"/>
              </a:rPr>
              <a:t>سمع شکم در کودکان فعال و کودکانی مه همکاری نمی کنند بی فایده است.</a:t>
            </a:r>
          </a:p>
          <a:p>
            <a:r>
              <a:rPr lang="fa-IR" dirty="0" smtClean="0">
                <a:solidFill>
                  <a:schemeClr val="tx1"/>
                </a:solidFill>
                <a:cs typeface="2  Badr" panose="00000400000000000000" pitchFamily="2" charset="-78"/>
              </a:rPr>
              <a:t> در کودکان با کواراکتاسیون ائورت سوفل از روی شکم شنیده می شود .</a:t>
            </a:r>
          </a:p>
          <a:p>
            <a:r>
              <a:rPr lang="fa-IR" dirty="0" smtClean="0">
                <a:solidFill>
                  <a:schemeClr val="tx1"/>
                </a:solidFill>
                <a:cs typeface="2  Badr" panose="00000400000000000000" pitchFamily="2" charset="-78"/>
              </a:rPr>
              <a:t>معاینه رکتوم یک معاینه نسبتا تهاجمی است باید قبل از معاینه با بیمار و والدین صحبت شود.</a:t>
            </a:r>
          </a:p>
          <a:p>
            <a:r>
              <a:rPr lang="fa-IR" dirty="0" smtClean="0">
                <a:solidFill>
                  <a:schemeClr val="tx1"/>
                </a:solidFill>
                <a:cs typeface="2  Badr" panose="00000400000000000000" pitchFamily="2" charset="-78"/>
              </a:rPr>
              <a:t>در کودکان توش رکتال نیز از اهمیت برخوردار است .</a:t>
            </a:r>
          </a:p>
          <a:p>
            <a:r>
              <a:rPr lang="fa-IR" dirty="0" smtClean="0">
                <a:solidFill>
                  <a:schemeClr val="tx1"/>
                </a:solidFill>
                <a:cs typeface="2  Badr" panose="00000400000000000000" pitchFamily="2" charset="-78"/>
              </a:rPr>
              <a:t> </a:t>
            </a:r>
            <a:r>
              <a:rPr lang="fa-IR" dirty="0">
                <a:solidFill>
                  <a:schemeClr val="tx1"/>
                </a:solidFill>
                <a:cs typeface="2  Badr" panose="00000400000000000000" pitchFamily="2" charset="-78"/>
              </a:rPr>
              <a:t>دفع مدفوع انفجاری بدنبال توش رکتال در کودکان و شیر خواران شک به هیرشپرونگ را برمی انگیزد </a:t>
            </a:r>
            <a:r>
              <a:rPr lang="fa-IR" dirty="0" smtClean="0">
                <a:solidFill>
                  <a:schemeClr val="tx1"/>
                </a:solidFill>
                <a:cs typeface="2  Badr" panose="00000400000000000000" pitchFamily="2" charset="-78"/>
              </a:rPr>
              <a:t>.</a:t>
            </a:r>
          </a:p>
          <a:p>
            <a:r>
              <a:rPr lang="fa-IR" dirty="0" smtClean="0">
                <a:solidFill>
                  <a:schemeClr val="tx1"/>
                </a:solidFill>
                <a:cs typeface="2  Badr" panose="00000400000000000000" pitchFamily="2" charset="-78"/>
              </a:rPr>
              <a:t>انوس بسته در نوزادان با ناهنجاری های دیگری همراه است .</a:t>
            </a:r>
          </a:p>
          <a:p>
            <a:r>
              <a:rPr lang="fa-IR" dirty="0" smtClean="0">
                <a:solidFill>
                  <a:schemeClr val="tx1"/>
                </a:solidFill>
                <a:cs typeface="2  Badr" panose="00000400000000000000" pitchFamily="2" charset="-78"/>
              </a:rPr>
              <a:t>پارگی انوس و بی اختیاری مدفوع در نوجوانان باید به مسائل جنسی ودر کودکان به </a:t>
            </a:r>
            <a:r>
              <a:rPr lang="en-US" dirty="0" smtClean="0">
                <a:solidFill>
                  <a:schemeClr val="tx1"/>
                </a:solidFill>
                <a:cs typeface="2  Badr" panose="00000400000000000000" pitchFamily="2" charset="-78"/>
              </a:rPr>
              <a:t>child abuse </a:t>
            </a:r>
            <a:r>
              <a:rPr lang="fa-IR" dirty="0" smtClean="0">
                <a:solidFill>
                  <a:schemeClr val="tx1"/>
                </a:solidFill>
                <a:cs typeface="2  Badr" panose="00000400000000000000" pitchFamily="2" charset="-78"/>
              </a:rPr>
              <a:t>مشکوک شد </a:t>
            </a:r>
            <a:r>
              <a:rPr lang="fa-IR" dirty="0" smtClean="0">
                <a:solidFill>
                  <a:schemeClr val="accent6">
                    <a:lumMod val="75000"/>
                  </a:schemeClr>
                </a:solidFill>
                <a:cs typeface="2  Badr" panose="00000400000000000000" pitchFamily="2" charset="-78"/>
              </a:rPr>
              <a:t>.</a:t>
            </a:r>
          </a:p>
        </p:txBody>
      </p:sp>
      <p:sp>
        <p:nvSpPr>
          <p:cNvPr id="4" name="Left Arrow 3"/>
          <p:cNvSpPr/>
          <p:nvPr/>
        </p:nvSpPr>
        <p:spPr>
          <a:xfrm>
            <a:off x="4771505" y="1704109"/>
            <a:ext cx="507077" cy="15794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6497456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348144" y="519546"/>
            <a:ext cx="8915399" cy="2262781"/>
          </a:xfrm>
        </p:spPr>
        <p:txBody>
          <a:bodyPr>
            <a:normAutofit/>
          </a:bodyPr>
          <a:lstStyle/>
          <a:p>
            <a:pPr algn="r"/>
            <a:r>
              <a:rPr lang="en-US" sz="3200" dirty="0" smtClean="0">
                <a:cs typeface="2  Davat" panose="00000400000000000000" pitchFamily="2" charset="-78"/>
              </a:rPr>
              <a:t>مروری بر معاینات بالینی </a:t>
            </a:r>
            <a:r>
              <a:rPr lang="en-US" sz="3200" dirty="0" err="1" smtClean="0">
                <a:cs typeface="2  Davat" panose="00000400000000000000" pitchFamily="2" charset="-78"/>
              </a:rPr>
              <a:t>کودک</a:t>
            </a:r>
            <a:r>
              <a:rPr lang="en-US" sz="3200" dirty="0" smtClean="0">
                <a:cs typeface="2  Davat" panose="00000400000000000000" pitchFamily="2" charset="-78"/>
              </a:rPr>
              <a:t> </a:t>
            </a:r>
            <a:r>
              <a:rPr lang="fa-IR" sz="3200" dirty="0" smtClean="0">
                <a:cs typeface="2  Davat" panose="00000400000000000000" pitchFamily="2" charset="-78"/>
              </a:rPr>
              <a:t>2</a:t>
            </a:r>
            <a:r>
              <a:rPr lang="en-US" sz="3200" dirty="0" smtClean="0">
                <a:cs typeface="2  Davat" panose="00000400000000000000" pitchFamily="2" charset="-78"/>
              </a:rPr>
              <a:t> </a:t>
            </a:r>
            <a:r>
              <a:rPr lang="en-US" sz="3200" dirty="0" err="1" smtClean="0">
                <a:cs typeface="2  Davat" panose="00000400000000000000" pitchFamily="2" charset="-78"/>
              </a:rPr>
              <a:t>ماه</a:t>
            </a:r>
            <a:r>
              <a:rPr lang="en-US" sz="3200" dirty="0" smtClean="0">
                <a:cs typeface="2  Davat" panose="00000400000000000000" pitchFamily="2" charset="-78"/>
              </a:rPr>
              <a:t> </a:t>
            </a:r>
            <a:r>
              <a:rPr lang="en-US" sz="3200" dirty="0" err="1" smtClean="0">
                <a:cs typeface="2  Davat" panose="00000400000000000000" pitchFamily="2" charset="-78"/>
              </a:rPr>
              <a:t>تا</a:t>
            </a:r>
            <a:r>
              <a:rPr lang="en-US" sz="3200" dirty="0" smtClean="0">
                <a:cs typeface="2  Davat" panose="00000400000000000000" pitchFamily="2" charset="-78"/>
              </a:rPr>
              <a:t> </a:t>
            </a:r>
            <a:r>
              <a:rPr lang="fa-IR" sz="3200" dirty="0" smtClean="0">
                <a:cs typeface="2  Davat" panose="00000400000000000000" pitchFamily="2" charset="-78"/>
              </a:rPr>
              <a:t>5</a:t>
            </a:r>
            <a:r>
              <a:rPr lang="en-US" sz="3200" dirty="0" smtClean="0">
                <a:cs typeface="2  Davat" panose="00000400000000000000" pitchFamily="2" charset="-78"/>
              </a:rPr>
              <a:t> سال</a:t>
            </a:r>
            <a:endParaRPr lang="en-US" sz="3200" dirty="0">
              <a:cs typeface="2  Davat" panose="00000400000000000000" pitchFamily="2" charset="-78"/>
            </a:endParaRPr>
          </a:p>
        </p:txBody>
      </p:sp>
      <p:sp>
        <p:nvSpPr>
          <p:cNvPr id="3" name="Subtitle 2"/>
          <p:cNvSpPr>
            <a:spLocks noGrp="1"/>
          </p:cNvSpPr>
          <p:nvPr>
            <p:ph type="subTitle"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442329" y="3674226"/>
            <a:ext cx="4606863" cy="295933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97861"/>
          </a:xfrm>
        </p:spPr>
        <p:txBody>
          <a:bodyPr>
            <a:normAutofit fontScale="90000"/>
          </a:bodyPr>
          <a:lstStyle/>
          <a:p>
            <a:pPr algn="r"/>
            <a:r>
              <a:rPr lang="fa-IR" dirty="0" smtClean="0">
                <a:cs typeface="2  Baran" panose="00000400000000000000" pitchFamily="2" charset="-78"/>
              </a:rPr>
              <a:t>پستان </a:t>
            </a:r>
            <a:endParaRPr lang="fa-IR" dirty="0">
              <a:cs typeface="2  Baran" panose="00000400000000000000" pitchFamily="2" charset="-78"/>
            </a:endParaRPr>
          </a:p>
        </p:txBody>
      </p:sp>
      <p:sp>
        <p:nvSpPr>
          <p:cNvPr id="3" name="Content Placeholder 2"/>
          <p:cNvSpPr>
            <a:spLocks noGrp="1"/>
          </p:cNvSpPr>
          <p:nvPr>
            <p:ph idx="1"/>
          </p:nvPr>
        </p:nvSpPr>
        <p:spPr>
          <a:xfrm>
            <a:off x="2589212" y="1221971"/>
            <a:ext cx="8915400" cy="4689251"/>
          </a:xfrm>
        </p:spPr>
        <p:txBody>
          <a:bodyPr/>
          <a:lstStyle/>
          <a:p>
            <a:r>
              <a:rPr lang="fa-IR" dirty="0" smtClean="0">
                <a:cs typeface="2  Badr" panose="00000400000000000000" pitchFamily="2" charset="-78"/>
              </a:rPr>
              <a:t>شامل ارزیابی مرحله بلوغ در دختران و ژنیکو ماستی در پسران است. </a:t>
            </a:r>
          </a:p>
          <a:p>
            <a:r>
              <a:rPr lang="fa-IR" dirty="0" smtClean="0">
                <a:solidFill>
                  <a:srgbClr val="FF0000"/>
                </a:solidFill>
                <a:cs typeface="2  Badr" panose="00000400000000000000" pitchFamily="2" charset="-78"/>
              </a:rPr>
              <a:t>رشد پستان در قبل از 8 سالگی در دختران مساوی با بلوغ زود رس است و اندیکاسیون ارجاع دارد </a:t>
            </a:r>
            <a:r>
              <a:rPr lang="fa-IR" dirty="0" smtClean="0">
                <a:cs typeface="2  Badr" panose="00000400000000000000" pitchFamily="2" charset="-78"/>
              </a:rPr>
              <a:t>.</a:t>
            </a:r>
          </a:p>
          <a:p>
            <a:r>
              <a:rPr lang="fa-IR" dirty="0" smtClean="0">
                <a:cs typeface="2  Badr" panose="00000400000000000000" pitchFamily="2" charset="-78"/>
              </a:rPr>
              <a:t>ژنیکوماستی در پسران به دو دسته کاذب و حقیقی تقسیم می شود .</a:t>
            </a:r>
          </a:p>
          <a:p>
            <a:r>
              <a:rPr lang="fa-IR" dirty="0" smtClean="0">
                <a:cs typeface="2  Badr" panose="00000400000000000000" pitchFamily="2" charset="-78"/>
              </a:rPr>
              <a:t>نوع حقیقی                    سایمتدین ایزونیازید دیگوکسین فنوتیازین آنتی دپرسانت ها روغن اسطوخدوس و روغن چای تومور ادرنال تومور پستان هایپر تیروییدی</a:t>
            </a:r>
            <a:endParaRPr lang="fa-IR" dirty="0">
              <a:cs typeface="2  Badr" panose="00000400000000000000" pitchFamily="2" charset="-78"/>
            </a:endParaRPr>
          </a:p>
        </p:txBody>
      </p:sp>
      <p:sp>
        <p:nvSpPr>
          <p:cNvPr id="4" name="Left Arrow 3"/>
          <p:cNvSpPr/>
          <p:nvPr/>
        </p:nvSpPr>
        <p:spPr>
          <a:xfrm>
            <a:off x="9426633" y="2543695"/>
            <a:ext cx="897775" cy="17456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a:srcRect l="7873" r="3776"/>
          <a:stretch/>
        </p:blipFill>
        <p:spPr>
          <a:xfrm>
            <a:off x="2801389" y="2939020"/>
            <a:ext cx="3890357" cy="1533228"/>
          </a:xfrm>
          <a:prstGeom prst="rect">
            <a:avLst/>
          </a:prstGeom>
        </p:spPr>
      </p:pic>
    </p:spTree>
    <p:extLst>
      <p:ext uri="{BB962C8B-B14F-4D97-AF65-F5344CB8AC3E}">
        <p14:creationId xmlns:p14="http://schemas.microsoft.com/office/powerpoint/2010/main" val="2267506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506421"/>
          </a:xfrm>
        </p:spPr>
        <p:txBody>
          <a:bodyPr>
            <a:normAutofit fontScale="90000"/>
          </a:bodyPr>
          <a:lstStyle/>
          <a:p>
            <a:pPr algn="r"/>
            <a:r>
              <a:rPr lang="fa-IR" dirty="0" smtClean="0">
                <a:cs typeface="2  Badr" panose="00000400000000000000" pitchFamily="2" charset="-78"/>
              </a:rPr>
              <a:t>ژنیتالیا  </a:t>
            </a:r>
            <a:endParaRPr lang="fa-IR" dirty="0">
              <a:cs typeface="2  Badr" panose="00000400000000000000" pitchFamily="2" charset="-78"/>
            </a:endParaRPr>
          </a:p>
        </p:txBody>
      </p:sp>
      <p:sp>
        <p:nvSpPr>
          <p:cNvPr id="3" name="Content Placeholder 2"/>
          <p:cNvSpPr>
            <a:spLocks noGrp="1"/>
          </p:cNvSpPr>
          <p:nvPr>
            <p:ph idx="1"/>
          </p:nvPr>
        </p:nvSpPr>
        <p:spPr>
          <a:xfrm>
            <a:off x="2589212" y="1130531"/>
            <a:ext cx="8915400" cy="4780691"/>
          </a:xfrm>
        </p:spPr>
        <p:txBody>
          <a:bodyPr>
            <a:normAutofit lnSpcReduction="10000"/>
          </a:bodyPr>
          <a:lstStyle/>
          <a:p>
            <a:r>
              <a:rPr lang="fa-IR" dirty="0">
                <a:solidFill>
                  <a:schemeClr val="tx1"/>
                </a:solidFill>
                <a:cs typeface="2  Badr" panose="00000400000000000000" pitchFamily="2" charset="-78"/>
              </a:rPr>
              <a:t>از نظر اناتومی طبیعی دستنگاه تناسلی شیرخوار یا کودک بررسی کنید وبا توجه به موهای بوبیس و طبقه بندی تانر مرحله بلوغ ذکر شود </a:t>
            </a:r>
          </a:p>
          <a:p>
            <a:r>
              <a:rPr lang="fa-IR" dirty="0">
                <a:solidFill>
                  <a:schemeClr val="tx1"/>
                </a:solidFill>
                <a:cs typeface="2  Badr" panose="00000400000000000000" pitchFamily="2" charset="-78"/>
              </a:rPr>
              <a:t>هرگونه ابهام تناسلی بررسی شود چون احتمال نارسایی ادرنال مطرح است(ویریلیزاسیون )</a:t>
            </a:r>
          </a:p>
          <a:p>
            <a:r>
              <a:rPr lang="fa-IR" dirty="0">
                <a:solidFill>
                  <a:schemeClr val="tx1"/>
                </a:solidFill>
                <a:cs typeface="2  Badr" panose="00000400000000000000" pitchFamily="2" charset="-78"/>
              </a:rPr>
              <a:t>بروز خونریزی واژینال در نوزادان ناشی از </a:t>
            </a:r>
            <a:r>
              <a:rPr lang="fa-IR" dirty="0" smtClean="0">
                <a:solidFill>
                  <a:schemeClr val="tx1"/>
                </a:solidFill>
                <a:cs typeface="2  Badr" panose="00000400000000000000" pitchFamily="2" charset="-78"/>
              </a:rPr>
              <a:t>قطع </a:t>
            </a:r>
            <a:r>
              <a:rPr lang="fa-IR" dirty="0">
                <a:solidFill>
                  <a:schemeClr val="tx1"/>
                </a:solidFill>
                <a:cs typeface="2  Badr" panose="00000400000000000000" pitchFamily="2" charset="-78"/>
              </a:rPr>
              <a:t>تماس با هورمون های مادری </a:t>
            </a:r>
          </a:p>
          <a:p>
            <a:r>
              <a:rPr lang="fa-IR" dirty="0">
                <a:solidFill>
                  <a:schemeClr val="tx1"/>
                </a:solidFill>
                <a:cs typeface="2  Badr" panose="00000400000000000000" pitchFamily="2" charset="-78"/>
              </a:rPr>
              <a:t>لابیا از نظر چسبندگی بررسی و درمان شود </a:t>
            </a:r>
            <a:r>
              <a:rPr lang="fa-IR" dirty="0" smtClean="0">
                <a:solidFill>
                  <a:schemeClr val="tx1"/>
                </a:solidFill>
                <a:cs typeface="2  Badr" panose="00000400000000000000" pitchFamily="2" charset="-78"/>
              </a:rPr>
              <a:t>.</a:t>
            </a:r>
            <a:endParaRPr lang="fa-IR" dirty="0">
              <a:solidFill>
                <a:schemeClr val="tx1"/>
              </a:solidFill>
              <a:cs typeface="2  Badr" panose="00000400000000000000" pitchFamily="2" charset="-78"/>
            </a:endParaRPr>
          </a:p>
          <a:p>
            <a:r>
              <a:rPr lang="fa-IR" dirty="0">
                <a:solidFill>
                  <a:srgbClr val="FF0000"/>
                </a:solidFill>
                <a:cs typeface="2  Badr" panose="00000400000000000000" pitchFamily="2" charset="-78"/>
              </a:rPr>
              <a:t>شواهد تروما به ژنتیالیا شک به سوء استفاده جنسی خصوصا در کودکان با ترشحات غیر فیزیولوژیک را بر می </a:t>
            </a:r>
            <a:r>
              <a:rPr lang="fa-IR" dirty="0" smtClean="0">
                <a:solidFill>
                  <a:srgbClr val="FF0000"/>
                </a:solidFill>
                <a:cs typeface="2  Badr" panose="00000400000000000000" pitchFamily="2" charset="-78"/>
              </a:rPr>
              <a:t>انگیزد. </a:t>
            </a:r>
            <a:endParaRPr lang="fa-IR" dirty="0">
              <a:solidFill>
                <a:srgbClr val="FF0000"/>
              </a:solidFill>
              <a:cs typeface="2  Badr" panose="00000400000000000000" pitchFamily="2" charset="-78"/>
            </a:endParaRPr>
          </a:p>
          <a:p>
            <a:r>
              <a:rPr lang="fa-IR" dirty="0">
                <a:solidFill>
                  <a:schemeClr val="tx1"/>
                </a:solidFill>
                <a:cs typeface="2  Badr" panose="00000400000000000000" pitchFamily="2" charset="-78"/>
              </a:rPr>
              <a:t>پسران از نظر هایپو و اپیسپادیاز بررسی شوند.</a:t>
            </a:r>
          </a:p>
          <a:p>
            <a:r>
              <a:rPr lang="fa-IR" dirty="0">
                <a:solidFill>
                  <a:schemeClr val="tx1"/>
                </a:solidFill>
                <a:cs typeface="2  Badr" panose="00000400000000000000" pitchFamily="2" charset="-78"/>
              </a:rPr>
              <a:t>   تورم یک طرفه </a:t>
            </a:r>
            <a:r>
              <a:rPr lang="fa-IR" dirty="0" smtClean="0">
                <a:solidFill>
                  <a:schemeClr val="tx1"/>
                </a:solidFill>
                <a:cs typeface="2  Badr" panose="00000400000000000000" pitchFamily="2" charset="-78"/>
              </a:rPr>
              <a:t>اسکروتوم                 </a:t>
            </a:r>
            <a:r>
              <a:rPr lang="fa-IR" dirty="0">
                <a:solidFill>
                  <a:schemeClr val="tx1"/>
                </a:solidFill>
                <a:cs typeface="2  Badr" panose="00000400000000000000" pitchFamily="2" charset="-78"/>
              </a:rPr>
              <a:t>فتق یا </a:t>
            </a:r>
            <a:r>
              <a:rPr lang="fa-IR" dirty="0" smtClean="0">
                <a:solidFill>
                  <a:schemeClr val="tx1"/>
                </a:solidFill>
                <a:cs typeface="2  Badr" panose="00000400000000000000" pitchFamily="2" charset="-78"/>
              </a:rPr>
              <a:t>هیدروسل </a:t>
            </a:r>
            <a:endParaRPr lang="fa-IR" dirty="0">
              <a:solidFill>
                <a:schemeClr val="tx1"/>
              </a:solidFill>
              <a:cs typeface="2  Badr" panose="00000400000000000000" pitchFamily="2" charset="-78"/>
            </a:endParaRPr>
          </a:p>
          <a:p>
            <a:r>
              <a:rPr lang="fa-IR" dirty="0">
                <a:solidFill>
                  <a:schemeClr val="tx1"/>
                </a:solidFill>
                <a:cs typeface="2  Badr" panose="00000400000000000000" pitchFamily="2" charset="-78"/>
              </a:rPr>
              <a:t>درد اسکروتوم می تواند ارجاعی از شکم </a:t>
            </a:r>
            <a:r>
              <a:rPr lang="fa-IR" dirty="0" smtClean="0">
                <a:solidFill>
                  <a:schemeClr val="tx1"/>
                </a:solidFill>
                <a:cs typeface="2  Badr" panose="00000400000000000000" pitchFamily="2" charset="-78"/>
              </a:rPr>
              <a:t>باشد.  </a:t>
            </a:r>
            <a:endParaRPr lang="fa-IR" dirty="0">
              <a:solidFill>
                <a:schemeClr val="tx1"/>
              </a:solidFill>
              <a:cs typeface="2  Badr" panose="00000400000000000000" pitchFamily="2" charset="-78"/>
            </a:endParaRPr>
          </a:p>
          <a:p>
            <a:r>
              <a:rPr lang="fa-IR" dirty="0">
                <a:solidFill>
                  <a:schemeClr val="tx1"/>
                </a:solidFill>
                <a:cs typeface="2  Badr" panose="00000400000000000000" pitchFamily="2" charset="-78"/>
              </a:rPr>
              <a:t>در لمس بیضه توجه به بیضه نزول نکرده یا داخل کانل  مهم </a:t>
            </a:r>
            <a:r>
              <a:rPr lang="fa-IR" dirty="0" smtClean="0">
                <a:solidFill>
                  <a:schemeClr val="tx1"/>
                </a:solidFill>
                <a:cs typeface="2  Badr" panose="00000400000000000000" pitchFamily="2" charset="-78"/>
              </a:rPr>
              <a:t>است.</a:t>
            </a:r>
            <a:endParaRPr lang="fa-IR" dirty="0">
              <a:solidFill>
                <a:schemeClr val="tx1"/>
              </a:solidFill>
              <a:cs typeface="2  Badr" panose="00000400000000000000" pitchFamily="2" charset="-78"/>
            </a:endParaRPr>
          </a:p>
          <a:p>
            <a:r>
              <a:rPr lang="fa-IR" dirty="0">
                <a:solidFill>
                  <a:schemeClr val="tx1"/>
                </a:solidFill>
                <a:cs typeface="2  Badr" panose="00000400000000000000" pitchFamily="2" charset="-78"/>
              </a:rPr>
              <a:t>در برخی کودکان بیضه نزول کرده با سرما بالا میرود </a:t>
            </a:r>
            <a:r>
              <a:rPr lang="fa-IR" dirty="0" smtClean="0">
                <a:solidFill>
                  <a:schemeClr val="tx1"/>
                </a:solidFill>
                <a:cs typeface="2  Badr" panose="00000400000000000000" pitchFamily="2" charset="-78"/>
              </a:rPr>
              <a:t>.</a:t>
            </a:r>
            <a:endParaRPr lang="fa-IR" dirty="0">
              <a:solidFill>
                <a:schemeClr val="tx1"/>
              </a:solidFill>
              <a:cs typeface="2  Badr" panose="00000400000000000000" pitchFamily="2" charset="-78"/>
            </a:endParaRPr>
          </a:p>
          <a:p>
            <a:r>
              <a:rPr lang="fa-IR" dirty="0">
                <a:solidFill>
                  <a:schemeClr val="tx1"/>
                </a:solidFill>
                <a:cs typeface="2  Badr" panose="00000400000000000000" pitchFamily="2" charset="-78"/>
              </a:rPr>
              <a:t>بیضه ها تا 12 ماهگی به اسکروتوم نزول می کنند اما برخی اورولوژیست ها ترجیح می دهند</a:t>
            </a:r>
            <a:r>
              <a:rPr lang="fa-IR" dirty="0" smtClean="0">
                <a:cs typeface="2  Badr" panose="00000400000000000000" pitchFamily="2" charset="-78"/>
              </a:rPr>
              <a:t> بیمار را در 9 ماهگی مجدد </a:t>
            </a:r>
            <a:r>
              <a:rPr lang="fa-IR" dirty="0">
                <a:solidFill>
                  <a:schemeClr val="tx1"/>
                </a:solidFill>
                <a:cs typeface="2  Badr" panose="00000400000000000000" pitchFamily="2" charset="-78"/>
              </a:rPr>
              <a:t>معاینه کنند </a:t>
            </a:r>
          </a:p>
        </p:txBody>
      </p:sp>
      <p:pic>
        <p:nvPicPr>
          <p:cNvPr id="4" name="Picture 3"/>
          <p:cNvPicPr>
            <a:picLocks noChangeAspect="1"/>
          </p:cNvPicPr>
          <p:nvPr/>
        </p:nvPicPr>
        <p:blipFill>
          <a:blip r:embed="rId2"/>
          <a:stretch>
            <a:fillRect/>
          </a:stretch>
        </p:blipFill>
        <p:spPr>
          <a:xfrm>
            <a:off x="8364230" y="3454375"/>
            <a:ext cx="816935" cy="493819"/>
          </a:xfrm>
          <a:prstGeom prst="rect">
            <a:avLst/>
          </a:prstGeom>
        </p:spPr>
      </p:pic>
    </p:spTree>
    <p:extLst>
      <p:ext uri="{BB962C8B-B14F-4D97-AF65-F5344CB8AC3E}">
        <p14:creationId xmlns:p14="http://schemas.microsoft.com/office/powerpoint/2010/main" val="332689064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45719"/>
          </a:xfrm>
        </p:spPr>
        <p:txBody>
          <a:bodyPr>
            <a:normAutofit fontScale="90000"/>
          </a:bodyPr>
          <a:lstStyle/>
          <a:p>
            <a:endParaRPr lang="fa-IR" dirty="0"/>
          </a:p>
        </p:txBody>
      </p:sp>
      <p:sp>
        <p:nvSpPr>
          <p:cNvPr id="3" name="Content Placeholder 2"/>
          <p:cNvSpPr>
            <a:spLocks noGrp="1"/>
          </p:cNvSpPr>
          <p:nvPr>
            <p:ph idx="1"/>
          </p:nvPr>
        </p:nvSpPr>
        <p:spPr>
          <a:xfrm>
            <a:off x="2589212" y="798022"/>
            <a:ext cx="8915400" cy="5113200"/>
          </a:xfrm>
        </p:spPr>
        <p:txBody>
          <a:bodyPr/>
          <a:lstStyle/>
          <a:p>
            <a:r>
              <a:rPr lang="fa-IR" dirty="0" smtClean="0">
                <a:cs typeface="2  Badr" panose="00000400000000000000" pitchFamily="2" charset="-78"/>
              </a:rPr>
              <a:t>هیدروسل در نوزادان نسبتا رایج  </a:t>
            </a:r>
          </a:p>
          <a:p>
            <a:r>
              <a:rPr lang="fa-IR" dirty="0" smtClean="0">
                <a:cs typeface="2  Badr" panose="00000400000000000000" pitchFamily="2" charset="-78"/>
              </a:rPr>
              <a:t>نقطه ی </a:t>
            </a:r>
            <a:r>
              <a:rPr lang="fa-IR" dirty="0">
                <a:cs typeface="2  Badr" panose="00000400000000000000" pitchFamily="2" charset="-78"/>
              </a:rPr>
              <a:t>آ</a:t>
            </a:r>
            <a:r>
              <a:rPr lang="fa-IR" dirty="0" smtClean="0">
                <a:cs typeface="2  Badr" panose="00000400000000000000" pitchFamily="2" charset="-78"/>
              </a:rPr>
              <a:t>بی نزدیک اپیدیدم در تورشن اپاندیس بیضه دیده میشود. </a:t>
            </a:r>
            <a:endParaRPr lang="fa-IR"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2589212" y="2031986"/>
            <a:ext cx="3604223" cy="1194693"/>
          </a:xfrm>
          <a:prstGeom prst="rect">
            <a:avLst/>
          </a:prstGeom>
        </p:spPr>
      </p:pic>
      <p:pic>
        <p:nvPicPr>
          <p:cNvPr id="5" name="Picture 4"/>
          <p:cNvPicPr>
            <a:picLocks noChangeAspect="1"/>
          </p:cNvPicPr>
          <p:nvPr/>
        </p:nvPicPr>
        <p:blipFill>
          <a:blip r:embed="rId3"/>
          <a:stretch>
            <a:fillRect/>
          </a:stretch>
        </p:blipFill>
        <p:spPr>
          <a:xfrm>
            <a:off x="7153742" y="1717444"/>
            <a:ext cx="3558591" cy="1823778"/>
          </a:xfrm>
          <a:prstGeom prst="rect">
            <a:avLst/>
          </a:prstGeom>
        </p:spPr>
      </p:pic>
    </p:spTree>
    <p:extLst>
      <p:ext uri="{BB962C8B-B14F-4D97-AF65-F5344CB8AC3E}">
        <p14:creationId xmlns:p14="http://schemas.microsoft.com/office/powerpoint/2010/main" val="277631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cs typeface="2  Badr" panose="00000400000000000000" pitchFamily="2" charset="-78"/>
              </a:rPr>
              <a:t>اندام هاو ستون فقرات  </a:t>
            </a:r>
            <a:endParaRPr lang="fa-IR" dirty="0">
              <a:cs typeface="2  Badr" panose="00000400000000000000" pitchFamily="2" charset="-78"/>
            </a:endParaRPr>
          </a:p>
        </p:txBody>
      </p:sp>
      <p:sp>
        <p:nvSpPr>
          <p:cNvPr id="3" name="Content Placeholder 2"/>
          <p:cNvSpPr>
            <a:spLocks noGrp="1"/>
          </p:cNvSpPr>
          <p:nvPr>
            <p:ph idx="1"/>
          </p:nvPr>
        </p:nvSpPr>
        <p:spPr>
          <a:xfrm>
            <a:off x="2589212" y="1388225"/>
            <a:ext cx="8915400" cy="4879571"/>
          </a:xfrm>
        </p:spPr>
        <p:txBody>
          <a:bodyPr>
            <a:normAutofit/>
          </a:bodyPr>
          <a:lstStyle/>
          <a:p>
            <a:r>
              <a:rPr lang="fa-IR" dirty="0" smtClean="0">
                <a:cs typeface="2  Badr" panose="00000400000000000000" pitchFamily="2" charset="-78"/>
              </a:rPr>
              <a:t>معاینه اندام شامل                  معاینه سیستم اسکلتی عضلانی       و         معاینه نورولوژیک</a:t>
            </a:r>
          </a:p>
          <a:p>
            <a:r>
              <a:rPr lang="fa-IR" dirty="0">
                <a:cs typeface="2  Badr" panose="00000400000000000000" pitchFamily="2" charset="-78"/>
              </a:rPr>
              <a:t> </a:t>
            </a:r>
            <a:r>
              <a:rPr lang="fa-IR" dirty="0" smtClean="0">
                <a:cs typeface="2  Badr" panose="00000400000000000000" pitchFamily="2" charset="-78"/>
              </a:rPr>
              <a:t>                                          </a:t>
            </a:r>
          </a:p>
          <a:p>
            <a:r>
              <a:rPr lang="fa-IR" dirty="0" smtClean="0">
                <a:cs typeface="2  Badr" panose="00000400000000000000" pitchFamily="2" charset="-78"/>
              </a:rPr>
              <a:t>                            ارزیابی حرکت و تونوسیته راه رفتن                معاینه ی حسی حرکتی و رفلکس ها </a:t>
            </a:r>
          </a:p>
          <a:p>
            <a:endParaRPr lang="fa-IR" dirty="0">
              <a:cs typeface="2  Badr" panose="00000400000000000000" pitchFamily="2" charset="-78"/>
            </a:endParaRPr>
          </a:p>
          <a:p>
            <a:r>
              <a:rPr lang="fa-IR" dirty="0" smtClean="0">
                <a:cs typeface="2  Badr" panose="00000400000000000000" pitchFamily="2" charset="-78"/>
              </a:rPr>
              <a:t>نکته ی بسیار مهم در معاینه ی عمومی پوست شامل </a:t>
            </a:r>
            <a:r>
              <a:rPr lang="fa-IR" dirty="0" smtClean="0">
                <a:solidFill>
                  <a:srgbClr val="FF0000"/>
                </a:solidFill>
                <a:cs typeface="2  Badr" panose="00000400000000000000" pitchFamily="2" charset="-78"/>
              </a:rPr>
              <a:t>راش لکه های شیر قهوه ای ضایعات حاوی مو (دیمپل) کلافه ی مو </a:t>
            </a:r>
            <a:endParaRPr lang="fa-IR" dirty="0">
              <a:solidFill>
                <a:srgbClr val="FF0000"/>
              </a:solidFill>
              <a:cs typeface="2  Badr" panose="00000400000000000000" pitchFamily="2" charset="-78"/>
            </a:endParaRPr>
          </a:p>
          <a:p>
            <a:endParaRPr lang="fa-IR" dirty="0" smtClean="0">
              <a:solidFill>
                <a:srgbClr val="FF0000"/>
              </a:solidFill>
              <a:cs typeface="2  Badr" panose="00000400000000000000" pitchFamily="2" charset="-78"/>
            </a:endParaRPr>
          </a:p>
          <a:p>
            <a:endParaRPr lang="fa-IR" dirty="0">
              <a:solidFill>
                <a:srgbClr val="FF0000"/>
              </a:solidFill>
              <a:cs typeface="2  Badr" panose="00000400000000000000" pitchFamily="2" charset="-78"/>
            </a:endParaRPr>
          </a:p>
          <a:p>
            <a:endParaRPr lang="fa-IR" dirty="0" smtClean="0">
              <a:solidFill>
                <a:srgbClr val="FF0000"/>
              </a:solidFill>
              <a:cs typeface="2  Badr" panose="00000400000000000000" pitchFamily="2" charset="-78"/>
            </a:endParaRPr>
          </a:p>
          <a:p>
            <a:endParaRPr lang="fa-IR" dirty="0">
              <a:solidFill>
                <a:srgbClr val="FF0000"/>
              </a:solidFill>
              <a:cs typeface="2  Badr" panose="00000400000000000000" pitchFamily="2" charset="-78"/>
            </a:endParaRPr>
          </a:p>
          <a:p>
            <a:endParaRPr lang="fa-IR" dirty="0" smtClean="0">
              <a:solidFill>
                <a:srgbClr val="FF0000"/>
              </a:solidFill>
              <a:cs typeface="2  Badr" panose="00000400000000000000" pitchFamily="2" charset="-78"/>
            </a:endParaRPr>
          </a:p>
          <a:p>
            <a:endParaRPr lang="fa-IR" dirty="0">
              <a:solidFill>
                <a:srgbClr val="FF0000"/>
              </a:solidFill>
              <a:cs typeface="2  Badr" panose="00000400000000000000" pitchFamily="2" charset="-78"/>
            </a:endParaRPr>
          </a:p>
          <a:p>
            <a:r>
              <a:rPr lang="fa-IR" dirty="0" smtClean="0">
                <a:solidFill>
                  <a:srgbClr val="FF0000"/>
                </a:solidFill>
                <a:cs typeface="2  Badr" panose="00000400000000000000" pitchFamily="2" charset="-78"/>
              </a:rPr>
              <a:t>موارد فوق نیازمند بررسی و ارجاع هستند </a:t>
            </a:r>
            <a:endParaRPr lang="fa-IR" dirty="0">
              <a:cs typeface="2  Badr" panose="00000400000000000000" pitchFamily="2" charset="-78"/>
            </a:endParaRPr>
          </a:p>
        </p:txBody>
      </p:sp>
      <p:sp>
        <p:nvSpPr>
          <p:cNvPr id="4" name="Left Arrow 3"/>
          <p:cNvSpPr/>
          <p:nvPr/>
        </p:nvSpPr>
        <p:spPr>
          <a:xfrm>
            <a:off x="8994371" y="1487979"/>
            <a:ext cx="897775" cy="17456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Down Arrow 5"/>
          <p:cNvSpPr/>
          <p:nvPr/>
        </p:nvSpPr>
        <p:spPr>
          <a:xfrm>
            <a:off x="7959436" y="1706880"/>
            <a:ext cx="399011" cy="4558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Down Arrow 6"/>
          <p:cNvSpPr/>
          <p:nvPr/>
        </p:nvSpPr>
        <p:spPr>
          <a:xfrm>
            <a:off x="5074819" y="1706880"/>
            <a:ext cx="399011" cy="45581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a:blip r:embed="rId2"/>
          <a:stretch>
            <a:fillRect/>
          </a:stretch>
        </p:blipFill>
        <p:spPr>
          <a:xfrm>
            <a:off x="3054821" y="3422425"/>
            <a:ext cx="3237818" cy="2342457"/>
          </a:xfrm>
          <a:prstGeom prst="rect">
            <a:avLst/>
          </a:prstGeom>
        </p:spPr>
      </p:pic>
      <p:pic>
        <p:nvPicPr>
          <p:cNvPr id="8" name="Picture 7"/>
          <p:cNvPicPr>
            <a:picLocks noChangeAspect="1"/>
          </p:cNvPicPr>
          <p:nvPr/>
        </p:nvPicPr>
        <p:blipFill rotWithShape="1">
          <a:blip r:embed="rId3"/>
          <a:srcRect l="12649" t="12060"/>
          <a:stretch/>
        </p:blipFill>
        <p:spPr>
          <a:xfrm>
            <a:off x="6758248" y="3649723"/>
            <a:ext cx="3200398" cy="1887862"/>
          </a:xfrm>
          <a:prstGeom prst="rect">
            <a:avLst/>
          </a:prstGeom>
        </p:spPr>
      </p:pic>
    </p:spTree>
    <p:extLst>
      <p:ext uri="{BB962C8B-B14F-4D97-AF65-F5344CB8AC3E}">
        <p14:creationId xmlns:p14="http://schemas.microsoft.com/office/powerpoint/2010/main" val="8839661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48974"/>
          </a:xfrm>
        </p:spPr>
        <p:txBody>
          <a:bodyPr>
            <a:normAutofit fontScale="90000"/>
          </a:bodyPr>
          <a:lstStyle/>
          <a:p>
            <a:endParaRPr lang="fa-IR" dirty="0"/>
          </a:p>
        </p:txBody>
      </p:sp>
      <p:sp>
        <p:nvSpPr>
          <p:cNvPr id="3" name="Content Placeholder 2"/>
          <p:cNvSpPr>
            <a:spLocks noGrp="1"/>
          </p:cNvSpPr>
          <p:nvPr>
            <p:ph idx="1"/>
          </p:nvPr>
        </p:nvSpPr>
        <p:spPr>
          <a:xfrm>
            <a:off x="2589212" y="1064029"/>
            <a:ext cx="8915400" cy="4847193"/>
          </a:xfrm>
        </p:spPr>
        <p:txBody>
          <a:bodyPr/>
          <a:lstStyle/>
          <a:p>
            <a:r>
              <a:rPr lang="fa-IR" dirty="0" smtClean="0">
                <a:cs typeface="2  Badr" panose="00000400000000000000" pitchFamily="2" charset="-78"/>
              </a:rPr>
              <a:t>لکه های شیر قهوه                    در بیماری نورو فیبروماتوز </a:t>
            </a:r>
          </a:p>
          <a:p>
            <a:r>
              <a:rPr lang="fa-IR" dirty="0" smtClean="0">
                <a:cs typeface="2  Badr" panose="00000400000000000000" pitchFamily="2" charset="-78"/>
              </a:rPr>
              <a:t>هرگونه غیر قرینگی در ستون فقرات ؛ اسپاسم عضلانی ؛اتروفی عضلانی ؛محدودیت حرکتی مفاصل اندام ها ؛انعطاف پذیری </a:t>
            </a:r>
          </a:p>
          <a:p>
            <a:r>
              <a:rPr lang="fa-IR" dirty="0" smtClean="0">
                <a:cs typeface="2  Badr" panose="00000400000000000000" pitchFamily="2" charset="-78"/>
              </a:rPr>
              <a:t>بیش از اندازه  خمیدگی مفاصل کاهش دامنه حرکتی مفاصل (ارتروگریپوز )</a:t>
            </a:r>
          </a:p>
          <a:p>
            <a:r>
              <a:rPr lang="fa-IR" dirty="0" smtClean="0">
                <a:cs typeface="2  Badr" panose="00000400000000000000" pitchFamily="2" charset="-78"/>
              </a:rPr>
              <a:t>اسپاسیتی همراه با هایپر رفلکسی در فلج مغزی شایع است </a:t>
            </a:r>
          </a:p>
          <a:p>
            <a:r>
              <a:rPr lang="fa-IR" dirty="0" smtClean="0">
                <a:cs typeface="2  Badr" panose="00000400000000000000" pitchFamily="2" charset="-78"/>
              </a:rPr>
              <a:t>دفورمیتی واروس                    انحراف مفصل به داخل          دفورمیتی والگوس                    انحراف مفصل به خارج</a:t>
            </a:r>
          </a:p>
          <a:p>
            <a:endParaRPr lang="fa-IR" dirty="0">
              <a:cs typeface="2  Badr" panose="00000400000000000000" pitchFamily="2" charset="-78"/>
            </a:endParaRPr>
          </a:p>
          <a:p>
            <a:r>
              <a:rPr lang="fa-IR" dirty="0" smtClean="0">
                <a:cs typeface="2  Badr" panose="00000400000000000000" pitchFamily="2" charset="-78"/>
              </a:rPr>
              <a:t>  در ستون فقرات ناهنجاری به صورت: </a:t>
            </a:r>
            <a:r>
              <a:rPr lang="fa-IR" dirty="0" smtClean="0">
                <a:solidFill>
                  <a:srgbClr val="FF0000"/>
                </a:solidFill>
                <a:cs typeface="2  Badr" panose="00000400000000000000" pitchFamily="2" charset="-78"/>
              </a:rPr>
              <a:t>اسکولیوز؛ کیفوز ؛هایپر لوردوز و کیفواسکلیوز</a:t>
            </a:r>
          </a:p>
          <a:p>
            <a:pPr marL="0" indent="0">
              <a:buNone/>
            </a:pPr>
            <a:endParaRPr lang="fa-IR" dirty="0">
              <a:solidFill>
                <a:srgbClr val="FF0000"/>
              </a:solidFill>
              <a:cs typeface="2  Badr" panose="00000400000000000000" pitchFamily="2" charset="-78"/>
            </a:endParaRPr>
          </a:p>
        </p:txBody>
      </p:sp>
      <p:sp>
        <p:nvSpPr>
          <p:cNvPr id="5" name="Striped Right Arrow 4"/>
          <p:cNvSpPr/>
          <p:nvPr/>
        </p:nvSpPr>
        <p:spPr>
          <a:xfrm rot="10800000">
            <a:off x="8844742" y="1064029"/>
            <a:ext cx="889462" cy="365760"/>
          </a:xfrm>
          <a:prstGeom prst="striped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a-IR" dirty="0" smtClean="0"/>
              <a:t>  </a:t>
            </a:r>
            <a:endParaRPr lang="fa-IR" dirty="0"/>
          </a:p>
        </p:txBody>
      </p:sp>
      <p:pic>
        <p:nvPicPr>
          <p:cNvPr id="6" name="Picture 5"/>
          <p:cNvPicPr>
            <a:picLocks noChangeAspect="1"/>
          </p:cNvPicPr>
          <p:nvPr/>
        </p:nvPicPr>
        <p:blipFill>
          <a:blip r:embed="rId2"/>
          <a:stretch>
            <a:fillRect/>
          </a:stretch>
        </p:blipFill>
        <p:spPr>
          <a:xfrm>
            <a:off x="8922287" y="2678343"/>
            <a:ext cx="914479" cy="420660"/>
          </a:xfrm>
          <a:prstGeom prst="rect">
            <a:avLst/>
          </a:prstGeom>
        </p:spPr>
      </p:pic>
      <p:pic>
        <p:nvPicPr>
          <p:cNvPr id="7" name="Picture 6"/>
          <p:cNvPicPr>
            <a:picLocks noChangeAspect="1"/>
          </p:cNvPicPr>
          <p:nvPr/>
        </p:nvPicPr>
        <p:blipFill>
          <a:blip r:embed="rId2"/>
          <a:stretch>
            <a:fillRect/>
          </a:stretch>
        </p:blipFill>
        <p:spPr>
          <a:xfrm>
            <a:off x="4607982" y="2691248"/>
            <a:ext cx="914479" cy="420660"/>
          </a:xfrm>
          <a:prstGeom prst="rect">
            <a:avLst/>
          </a:prstGeom>
        </p:spPr>
      </p:pic>
      <p:pic>
        <p:nvPicPr>
          <p:cNvPr id="8" name="Picture 7"/>
          <p:cNvPicPr>
            <a:picLocks noChangeAspect="1"/>
          </p:cNvPicPr>
          <p:nvPr/>
        </p:nvPicPr>
        <p:blipFill>
          <a:blip r:embed="rId3"/>
          <a:stretch>
            <a:fillRect/>
          </a:stretch>
        </p:blipFill>
        <p:spPr>
          <a:xfrm>
            <a:off x="2589212" y="3018450"/>
            <a:ext cx="2171752" cy="4292429"/>
          </a:xfrm>
          <a:prstGeom prst="rect">
            <a:avLst/>
          </a:prstGeom>
        </p:spPr>
      </p:pic>
    </p:spTree>
    <p:extLst>
      <p:ext uri="{BB962C8B-B14F-4D97-AF65-F5344CB8AC3E}">
        <p14:creationId xmlns:p14="http://schemas.microsoft.com/office/powerpoint/2010/main" val="4158749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73912"/>
          </a:xfrm>
        </p:spPr>
        <p:txBody>
          <a:bodyPr>
            <a:normAutofit fontScale="90000"/>
          </a:bodyPr>
          <a:lstStyle/>
          <a:p>
            <a:endParaRPr lang="fa-IR" dirty="0"/>
          </a:p>
        </p:txBody>
      </p:sp>
      <p:sp>
        <p:nvSpPr>
          <p:cNvPr id="3" name="Content Placeholder 2"/>
          <p:cNvSpPr>
            <a:spLocks noGrp="1"/>
          </p:cNvSpPr>
          <p:nvPr>
            <p:ph idx="1"/>
          </p:nvPr>
        </p:nvSpPr>
        <p:spPr>
          <a:xfrm>
            <a:off x="2592925" y="1180407"/>
            <a:ext cx="8915400" cy="4988509"/>
          </a:xfrm>
        </p:spPr>
        <p:txBody>
          <a:bodyPr/>
          <a:lstStyle/>
          <a:p>
            <a:r>
              <a:rPr lang="fa-IR" dirty="0" smtClean="0">
                <a:cs typeface="2  Badr" panose="00000400000000000000" pitchFamily="2" charset="-78"/>
              </a:rPr>
              <a:t>اسکولیوزیس :تشخیص بر اساس انحنا بیشتر از 10درجه در صفحه کرونال با استفاده از روش کوب(</a:t>
            </a:r>
            <a:r>
              <a:rPr lang="en-US" dirty="0" smtClean="0">
                <a:cs typeface="2  Badr" panose="00000400000000000000" pitchFamily="2" charset="-78"/>
              </a:rPr>
              <a:t>cobb</a:t>
            </a:r>
            <a:r>
              <a:rPr lang="fa-IR" dirty="0" smtClean="0">
                <a:cs typeface="2  Badr" panose="00000400000000000000" pitchFamily="2" charset="-78"/>
              </a:rPr>
              <a:t> )</a:t>
            </a:r>
          </a:p>
          <a:p>
            <a:r>
              <a:rPr lang="fa-IR" dirty="0" smtClean="0">
                <a:cs typeface="2  Badr" panose="00000400000000000000" pitchFamily="2" charset="-78"/>
              </a:rPr>
              <a:t>در این روش خطی مماس برصفحه ی فوقانی بالاترین مهره ی دارای انحنا و خطی دیگر مماس بر صفحه ی تحتانی پایین ترین مهره ی دارای انحنا رسم میشود اگر زوایه بین این دو خط از ده درجه بیشتر  باشد اسکولیوزیس گفته می شود .</a:t>
            </a: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r>
              <a:rPr lang="fa-IR" dirty="0" smtClean="0">
                <a:cs typeface="2  Badr" panose="00000400000000000000" pitchFamily="2" charset="-78"/>
              </a:rPr>
              <a:t>در</a:t>
            </a:r>
            <a:r>
              <a:rPr lang="en-US" dirty="0" smtClean="0">
                <a:cs typeface="2  Badr" panose="00000400000000000000" pitchFamily="2" charset="-78"/>
              </a:rPr>
              <a:t>Adams Forward Bend Test</a:t>
            </a:r>
            <a:r>
              <a:rPr lang="fa-IR" dirty="0" smtClean="0">
                <a:cs typeface="2  Badr" panose="00000400000000000000" pitchFamily="2" charset="-78"/>
              </a:rPr>
              <a:t>  کودک پاها را به طور مستقیم کنار هم قرار داده و به طرف جلو خم می شود اگر انحنا داشته باشد این گونه دیده می شود.</a:t>
            </a:r>
          </a:p>
          <a:p>
            <a:r>
              <a:rPr lang="fa-IR" dirty="0" smtClean="0">
                <a:cs typeface="2  Badr" panose="00000400000000000000" pitchFamily="2" charset="-78"/>
              </a:rPr>
              <a:t>اسکولیوز بر اساس سن شروع   در شیرخواری ، کودکی ، نوجوانی دیده می شود .</a:t>
            </a:r>
          </a:p>
          <a:p>
            <a:r>
              <a:rPr lang="fa-IR" dirty="0" smtClean="0">
                <a:cs typeface="2  Badr" panose="00000400000000000000" pitchFamily="2" charset="-78"/>
              </a:rPr>
              <a:t>از علل درد کمر اسپوندیلولیستزیس و اسپوندیلولیزیس و تومورها نومونی سنگ کلیه و عفونت مجاری ادراری </a:t>
            </a: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endParaRPr lang="fa-IR" dirty="0">
              <a:cs typeface="2  Badr" panose="00000400000000000000" pitchFamily="2" charset="-78"/>
            </a:endParaRPr>
          </a:p>
          <a:p>
            <a:endParaRPr lang="fa-IR" dirty="0" smtClean="0">
              <a:cs typeface="2  Badr" panose="00000400000000000000" pitchFamily="2" charset="-78"/>
            </a:endParaRPr>
          </a:p>
          <a:p>
            <a:pPr marL="0" indent="0">
              <a:buNone/>
            </a:pPr>
            <a:endParaRPr lang="fa-IR"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2694487" y="2198156"/>
            <a:ext cx="2808539" cy="2033382"/>
          </a:xfrm>
          <a:prstGeom prst="rect">
            <a:avLst/>
          </a:prstGeom>
        </p:spPr>
      </p:pic>
    </p:spTree>
    <p:extLst>
      <p:ext uri="{BB962C8B-B14F-4D97-AF65-F5344CB8AC3E}">
        <p14:creationId xmlns:p14="http://schemas.microsoft.com/office/powerpoint/2010/main" val="170350811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240414"/>
          </a:xfrm>
        </p:spPr>
        <p:txBody>
          <a:bodyPr>
            <a:normAutofit fontScale="90000"/>
          </a:bodyPr>
          <a:lstStyle/>
          <a:p>
            <a:endParaRPr lang="fa-IR" dirty="0"/>
          </a:p>
        </p:txBody>
      </p:sp>
      <p:sp>
        <p:nvSpPr>
          <p:cNvPr id="3" name="Content Placeholder 2"/>
          <p:cNvSpPr>
            <a:spLocks noGrp="1"/>
          </p:cNvSpPr>
          <p:nvPr>
            <p:ph idx="1"/>
          </p:nvPr>
        </p:nvSpPr>
        <p:spPr>
          <a:xfrm>
            <a:off x="2589212" y="1246909"/>
            <a:ext cx="8915400" cy="4971011"/>
          </a:xfrm>
        </p:spPr>
        <p:txBody>
          <a:bodyPr/>
          <a:lstStyle/>
          <a:p>
            <a:r>
              <a:rPr lang="fa-IR" dirty="0" smtClean="0">
                <a:cs typeface="2  Badr" panose="00000400000000000000" pitchFamily="2" charset="-78"/>
              </a:rPr>
              <a:t>در معاینه اندام :بررسی از نظر ادم سیانوز کلابینگ هایپرتروفی یک طرفه بدشکلی یا انگشت اضافه نبض ها ی دو طرفه محدوده حرکت تورم قرمزی تندرنس بررسی شود </a:t>
            </a:r>
          </a:p>
          <a:p>
            <a:endParaRPr lang="fa-IR" dirty="0">
              <a:cs typeface="2  Badr" panose="00000400000000000000" pitchFamily="2" charset="-78"/>
            </a:endParaRPr>
          </a:p>
          <a:p>
            <a:r>
              <a:rPr lang="fa-IR" dirty="0" smtClean="0">
                <a:cs typeface="2  Badr" panose="00000400000000000000" pitchFamily="2" charset="-78"/>
              </a:rPr>
              <a:t>وجود کلابینگ در انگشتان  نشان دهنده ی بیماری مزمن ریوی و قلبی می باشد .</a:t>
            </a:r>
            <a:endParaRPr lang="fa-IR"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3203273" y="1920240"/>
            <a:ext cx="1593172" cy="2435629"/>
          </a:xfrm>
          <a:prstGeom prst="rect">
            <a:avLst/>
          </a:prstGeom>
        </p:spPr>
      </p:pic>
      <p:pic>
        <p:nvPicPr>
          <p:cNvPr id="1026" name="Picture 2" descr="در مورد ناخن قاشقی چه می دانید؟ (+عکس)"/>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3401" y="2990071"/>
            <a:ext cx="3307923" cy="253789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4"/>
          <a:stretch>
            <a:fillRect/>
          </a:stretch>
        </p:blipFill>
        <p:spPr>
          <a:xfrm>
            <a:off x="2252749" y="4272743"/>
            <a:ext cx="3646403" cy="2477192"/>
          </a:xfrm>
          <a:prstGeom prst="rect">
            <a:avLst/>
          </a:prstGeom>
        </p:spPr>
      </p:pic>
    </p:spTree>
    <p:extLst>
      <p:ext uri="{BB962C8B-B14F-4D97-AF65-F5344CB8AC3E}">
        <p14:creationId xmlns:p14="http://schemas.microsoft.com/office/powerpoint/2010/main" val="2775556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80">
                                          <p:stCondLst>
                                            <p:cond delay="0"/>
                                          </p:stCondLst>
                                        </p:cTn>
                                        <p:tgtEl>
                                          <p:spTgt spid="1026"/>
                                        </p:tgtEl>
                                      </p:cBhvr>
                                    </p:animEffect>
                                    <p:anim calcmode="lin" valueType="num">
                                      <p:cBhvr>
                                        <p:cTn id="8"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026"/>
                                        </p:tgtEl>
                                      </p:cBhvr>
                                      <p:to x="100000" y="60000"/>
                                    </p:animScale>
                                    <p:animScale>
                                      <p:cBhvr>
                                        <p:cTn id="14" dur="166" decel="50000">
                                          <p:stCondLst>
                                            <p:cond delay="676"/>
                                          </p:stCondLst>
                                        </p:cTn>
                                        <p:tgtEl>
                                          <p:spTgt spid="1026"/>
                                        </p:tgtEl>
                                      </p:cBhvr>
                                      <p:to x="100000" y="100000"/>
                                    </p:animScale>
                                    <p:animScale>
                                      <p:cBhvr>
                                        <p:cTn id="15" dur="26">
                                          <p:stCondLst>
                                            <p:cond delay="1312"/>
                                          </p:stCondLst>
                                        </p:cTn>
                                        <p:tgtEl>
                                          <p:spTgt spid="1026"/>
                                        </p:tgtEl>
                                      </p:cBhvr>
                                      <p:to x="100000" y="80000"/>
                                    </p:animScale>
                                    <p:animScale>
                                      <p:cBhvr>
                                        <p:cTn id="16" dur="166" decel="50000">
                                          <p:stCondLst>
                                            <p:cond delay="1338"/>
                                          </p:stCondLst>
                                        </p:cTn>
                                        <p:tgtEl>
                                          <p:spTgt spid="1026"/>
                                        </p:tgtEl>
                                      </p:cBhvr>
                                      <p:to x="100000" y="100000"/>
                                    </p:animScale>
                                    <p:animScale>
                                      <p:cBhvr>
                                        <p:cTn id="17" dur="26">
                                          <p:stCondLst>
                                            <p:cond delay="1642"/>
                                          </p:stCondLst>
                                        </p:cTn>
                                        <p:tgtEl>
                                          <p:spTgt spid="1026"/>
                                        </p:tgtEl>
                                      </p:cBhvr>
                                      <p:to x="100000" y="90000"/>
                                    </p:animScale>
                                    <p:animScale>
                                      <p:cBhvr>
                                        <p:cTn id="18" dur="166" decel="50000">
                                          <p:stCondLst>
                                            <p:cond delay="1668"/>
                                          </p:stCondLst>
                                        </p:cTn>
                                        <p:tgtEl>
                                          <p:spTgt spid="1026"/>
                                        </p:tgtEl>
                                      </p:cBhvr>
                                      <p:to x="100000" y="100000"/>
                                    </p:animScale>
                                    <p:animScale>
                                      <p:cBhvr>
                                        <p:cTn id="19" dur="26">
                                          <p:stCondLst>
                                            <p:cond delay="1808"/>
                                          </p:stCondLst>
                                        </p:cTn>
                                        <p:tgtEl>
                                          <p:spTgt spid="1026"/>
                                        </p:tgtEl>
                                      </p:cBhvr>
                                      <p:to x="100000" y="95000"/>
                                    </p:animScale>
                                    <p:animScale>
                                      <p:cBhvr>
                                        <p:cTn id="20"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pic>
        <p:nvPicPr>
          <p:cNvPr id="5" name="Content Placeholder 4"/>
          <p:cNvPicPr>
            <a:picLocks noGrp="1" noChangeAspect="1"/>
          </p:cNvPicPr>
          <p:nvPr>
            <p:ph idx="1"/>
          </p:nvPr>
        </p:nvPicPr>
        <p:blipFill>
          <a:blip r:embed="rId2"/>
          <a:stretch>
            <a:fillRect/>
          </a:stretch>
        </p:blipFill>
        <p:spPr>
          <a:xfrm>
            <a:off x="3072016" y="-157018"/>
            <a:ext cx="6957752" cy="7241309"/>
          </a:xfrm>
          <a:prstGeom prst="rect">
            <a:avLst/>
          </a:prstGeom>
          <a:ln w="88900" cap="sq" cmpd="thickThin">
            <a:solidFill>
              <a:srgbClr val="000000"/>
            </a:solidFill>
            <a:prstDash val="solid"/>
            <a:miter lim="800000"/>
          </a:ln>
          <a:effectLst>
            <a:innerShdw blurRad="76200">
              <a:srgbClr val="000000"/>
            </a:innerShdw>
          </a:effectLst>
        </p:spPr>
      </p:pic>
      <p:sp>
        <p:nvSpPr>
          <p:cNvPr id="3" name="TextBox 2"/>
          <p:cNvSpPr txBox="1"/>
          <p:nvPr/>
        </p:nvSpPr>
        <p:spPr>
          <a:xfrm>
            <a:off x="4830618" y="729673"/>
            <a:ext cx="3389746" cy="1569660"/>
          </a:xfrm>
          <a:prstGeom prst="rect">
            <a:avLst/>
          </a:prstGeom>
          <a:noFill/>
        </p:spPr>
        <p:txBody>
          <a:bodyPr wrap="square" rtlCol="1">
            <a:spAutoFit/>
          </a:bodyPr>
          <a:lstStyle/>
          <a:p>
            <a:pPr algn="ctr"/>
            <a:r>
              <a:rPr lang="fa-IR" sz="4800" b="1" i="1" dirty="0" smtClean="0">
                <a:cs typeface="2  Badr" panose="00000400000000000000" pitchFamily="2" charset="-78"/>
              </a:rPr>
              <a:t>با تشکر از توجه شما</a:t>
            </a:r>
            <a:endParaRPr lang="fa-IR" sz="4800" b="1" i="1" dirty="0">
              <a:cs typeface="2  Badr" panose="00000400000000000000" pitchFamily="2" charset="-78"/>
            </a:endParaRPr>
          </a:p>
        </p:txBody>
      </p:sp>
    </p:spTree>
    <p:extLst>
      <p:ext uri="{BB962C8B-B14F-4D97-AF65-F5344CB8AC3E}">
        <p14:creationId xmlns:p14="http://schemas.microsoft.com/office/powerpoint/2010/main" val="3431992734"/>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arn(inVertical)">
                                      <p:cBhvr>
                                        <p:cTn id="13"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382384" y="63731"/>
            <a:ext cx="3770701" cy="250987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2" name="Title 1"/>
          <p:cNvSpPr>
            <a:spLocks noGrp="1"/>
          </p:cNvSpPr>
          <p:nvPr>
            <p:ph type="title"/>
          </p:nvPr>
        </p:nvSpPr>
        <p:spPr/>
        <p:txBody>
          <a:bodyPr/>
          <a:lstStyle/>
          <a:p>
            <a:endParaRPr lang="en-US" dirty="0">
              <a:cs typeface="2  Badr" panose="00000400000000000000" pitchFamily="2" charset="-78"/>
            </a:endParaRPr>
          </a:p>
        </p:txBody>
      </p:sp>
      <p:sp>
        <p:nvSpPr>
          <p:cNvPr id="3" name="Content Placeholder 2"/>
          <p:cNvSpPr>
            <a:spLocks noGrp="1"/>
          </p:cNvSpPr>
          <p:nvPr>
            <p:ph idx="1"/>
          </p:nvPr>
        </p:nvSpPr>
        <p:spPr/>
        <p:txBody>
          <a:bodyPr>
            <a:normAutofit/>
          </a:bodyPr>
          <a:lstStyle/>
          <a:p>
            <a:r>
              <a:rPr lang="en-US" dirty="0">
                <a:cs typeface="2  Badr" panose="00000400000000000000" pitchFamily="2" charset="-78"/>
              </a:rPr>
              <a:t>عواملی وجود دارند که شرح حال گیری و معاینه بالینی اطفال را از بزرگسالان </a:t>
            </a:r>
            <a:r>
              <a:rPr lang="en-US" dirty="0" err="1">
                <a:cs typeface="2  Badr" panose="00000400000000000000" pitchFamily="2" charset="-78"/>
              </a:rPr>
              <a:t>متمایز</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کند</a:t>
            </a:r>
            <a:r>
              <a:rPr lang="en-US" dirty="0">
                <a:cs typeface="2  Badr" panose="00000400000000000000" pitchFamily="2" charset="-78"/>
              </a:rPr>
              <a:t>.</a:t>
            </a:r>
          </a:p>
          <a:p>
            <a:r>
              <a:rPr lang="en-US" dirty="0">
                <a:cs typeface="2  Badr" panose="00000400000000000000" pitchFamily="2" charset="-78"/>
              </a:rPr>
              <a:t>بسته به </a:t>
            </a:r>
            <a:r>
              <a:rPr lang="en-US" dirty="0" err="1">
                <a:cs typeface="2  Badr" panose="00000400000000000000" pitchFamily="2" charset="-78"/>
              </a:rPr>
              <a:t>سن</a:t>
            </a:r>
            <a:r>
              <a:rPr lang="en-US" dirty="0">
                <a:cs typeface="2  Badr" panose="00000400000000000000" pitchFamily="2" charset="-78"/>
              </a:rPr>
              <a:t> </a:t>
            </a:r>
            <a:r>
              <a:rPr lang="en-US" dirty="0" err="1">
                <a:cs typeface="2  Badr" panose="00000400000000000000" pitchFamily="2" charset="-78"/>
              </a:rPr>
              <a:t>بیمار</a:t>
            </a:r>
            <a:r>
              <a:rPr lang="fa-IR" dirty="0">
                <a:cs typeface="2  Badr" panose="00000400000000000000" pitchFamily="2" charset="-78"/>
              </a:rPr>
              <a:t>؛</a:t>
            </a:r>
            <a:r>
              <a:rPr lang="en-US" dirty="0">
                <a:cs typeface="2  Badr" panose="00000400000000000000" pitchFamily="2" charset="-78"/>
              </a:rPr>
              <a:t> </a:t>
            </a:r>
            <a:r>
              <a:rPr lang="en-US" dirty="0" err="1">
                <a:cs typeface="2  Badr" panose="00000400000000000000" pitchFamily="2" charset="-78"/>
              </a:rPr>
              <a:t>شرح</a:t>
            </a:r>
            <a:r>
              <a:rPr lang="en-US" dirty="0">
                <a:cs typeface="2  Badr" panose="00000400000000000000" pitchFamily="2" charset="-78"/>
              </a:rPr>
              <a:t> حال </a:t>
            </a:r>
            <a:r>
              <a:rPr lang="en-US" dirty="0" err="1">
                <a:cs typeface="2  Badr" panose="00000400000000000000" pitchFamily="2" charset="-78"/>
              </a:rPr>
              <a:t>دهنده</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تواند</a:t>
            </a:r>
            <a:r>
              <a:rPr lang="en-US" dirty="0">
                <a:cs typeface="2  Badr" panose="00000400000000000000" pitchFamily="2" charset="-78"/>
              </a:rPr>
              <a:t> خود بیماریا فرد دیگری که اغلب والدین </a:t>
            </a:r>
            <a:r>
              <a:rPr lang="en-US" dirty="0" err="1">
                <a:cs typeface="2  Badr" panose="00000400000000000000" pitchFamily="2" charset="-78"/>
              </a:rPr>
              <a:t>هستند</a:t>
            </a:r>
            <a:r>
              <a:rPr lang="en-US" dirty="0">
                <a:cs typeface="2  Badr" panose="00000400000000000000" pitchFamily="2" charset="-78"/>
              </a:rPr>
              <a:t> </a:t>
            </a:r>
            <a:r>
              <a:rPr lang="en-US" dirty="0" err="1">
                <a:cs typeface="2  Badr" panose="00000400000000000000" pitchFamily="2" charset="-78"/>
              </a:rPr>
              <a:t>باشد</a:t>
            </a:r>
            <a:r>
              <a:rPr lang="fa-IR" dirty="0">
                <a:cs typeface="2  Badr" panose="00000400000000000000" pitchFamily="2" charset="-78"/>
              </a:rPr>
              <a:t>.</a:t>
            </a:r>
            <a:endParaRPr lang="en-US" dirty="0">
              <a:cs typeface="2  Badr" panose="00000400000000000000" pitchFamily="2" charset="-78"/>
            </a:endParaRPr>
          </a:p>
          <a:p>
            <a:endParaRPr lang="en-US" dirty="0">
              <a:cs typeface="2  Badr" panose="00000400000000000000" pitchFamily="2" charset="-78"/>
            </a:endParaRPr>
          </a:p>
          <a:p>
            <a:r>
              <a:rPr lang="en-US" dirty="0">
                <a:cs typeface="2  Badr" panose="00000400000000000000" pitchFamily="2" charset="-78"/>
              </a:rPr>
              <a:t>اولین گام معاینه  با  ورود کودک و مراقب وی به اتاق معاینه  </a:t>
            </a:r>
            <a:r>
              <a:rPr lang="en-US" dirty="0" err="1">
                <a:cs typeface="2  Badr" panose="00000400000000000000" pitchFamily="2" charset="-78"/>
              </a:rPr>
              <a:t>شروع</a:t>
            </a:r>
            <a:r>
              <a:rPr lang="en-US" dirty="0">
                <a:cs typeface="2  Badr" panose="00000400000000000000" pitchFamily="2" charset="-78"/>
              </a:rPr>
              <a:t> </a:t>
            </a:r>
            <a:r>
              <a:rPr lang="en-US" dirty="0" err="1">
                <a:cs typeface="2  Badr" panose="00000400000000000000" pitchFamily="2" charset="-78"/>
              </a:rPr>
              <a:t>می</a:t>
            </a:r>
            <a:r>
              <a:rPr lang="en-US" dirty="0">
                <a:cs typeface="2  Badr" panose="00000400000000000000" pitchFamily="2" charset="-78"/>
              </a:rPr>
              <a:t> </a:t>
            </a:r>
            <a:r>
              <a:rPr lang="en-US" dirty="0" err="1">
                <a:cs typeface="2  Badr" panose="00000400000000000000" pitchFamily="2" charset="-78"/>
              </a:rPr>
              <a:t>شود</a:t>
            </a:r>
            <a:r>
              <a:rPr lang="en-US" dirty="0">
                <a:cs typeface="2  Badr" panose="00000400000000000000" pitchFamily="2" charset="-78"/>
              </a:rPr>
              <a:t> </a:t>
            </a:r>
            <a:r>
              <a:rPr lang="fa-IR" dirty="0">
                <a:cs typeface="2  Badr" panose="00000400000000000000" pitchFamily="2" charset="-78"/>
              </a:rPr>
              <a:t>؛</a:t>
            </a:r>
            <a:r>
              <a:rPr lang="en-US" dirty="0">
                <a:cs typeface="2  Badr" panose="00000400000000000000" pitchFamily="2" charset="-78"/>
              </a:rPr>
              <a:t> که اطلاعات مهمی از وضعیت اجتماعی و خانوادگی بیمار را به ما می </a:t>
            </a:r>
            <a:r>
              <a:rPr lang="en-US" dirty="0" err="1">
                <a:cs typeface="2  Badr" panose="00000400000000000000" pitchFamily="2" charset="-78"/>
              </a:rPr>
              <a:t>دهد</a:t>
            </a:r>
            <a:r>
              <a:rPr lang="en-US" dirty="0">
                <a:cs typeface="2  Badr" panose="00000400000000000000" pitchFamily="2" charset="-78"/>
              </a:rPr>
              <a:t> .</a:t>
            </a:r>
          </a:p>
          <a:p>
            <a:r>
              <a:rPr lang="en-US" dirty="0">
                <a:cs typeface="2  Badr" panose="00000400000000000000" pitchFamily="2" charset="-78"/>
              </a:rPr>
              <a:t>در حالات ظاهری به مواردی </a:t>
            </a:r>
            <a:r>
              <a:rPr lang="en-US" dirty="0" err="1">
                <a:cs typeface="2  Badr" panose="00000400000000000000" pitchFamily="2" charset="-78"/>
              </a:rPr>
              <a:t>چون</a:t>
            </a:r>
            <a:r>
              <a:rPr lang="en-US" dirty="0">
                <a:cs typeface="2  Badr" panose="00000400000000000000" pitchFamily="2" charset="-78"/>
              </a:rPr>
              <a:t> </a:t>
            </a:r>
            <a:r>
              <a:rPr lang="fa-IR" dirty="0">
                <a:cs typeface="2  Badr" panose="00000400000000000000" pitchFamily="2" charset="-78"/>
              </a:rPr>
              <a:t>؛</a:t>
            </a:r>
            <a:r>
              <a:rPr lang="en-US" dirty="0" err="1">
                <a:cs typeface="2  Badr" panose="00000400000000000000" pitchFamily="2" charset="-78"/>
              </a:rPr>
              <a:t>میزان</a:t>
            </a:r>
            <a:r>
              <a:rPr lang="en-US" dirty="0">
                <a:cs typeface="2  Badr" panose="00000400000000000000" pitchFamily="2" charset="-78"/>
              </a:rPr>
              <a:t> </a:t>
            </a:r>
            <a:r>
              <a:rPr lang="en-US" dirty="0" err="1">
                <a:cs typeface="2  Badr" panose="00000400000000000000" pitchFamily="2" charset="-78"/>
              </a:rPr>
              <a:t>راحتی</a:t>
            </a:r>
            <a:r>
              <a:rPr lang="fa-IR" dirty="0">
                <a:cs typeface="2  Badr" panose="00000400000000000000" pitchFamily="2" charset="-78"/>
              </a:rPr>
              <a:t>،</a:t>
            </a:r>
            <a:r>
              <a:rPr lang="en-US" dirty="0">
                <a:cs typeface="2  Badr" panose="00000400000000000000" pitchFamily="2" charset="-78"/>
              </a:rPr>
              <a:t> میزان </a:t>
            </a:r>
            <a:r>
              <a:rPr lang="en-US" dirty="0" err="1">
                <a:cs typeface="2  Badr" panose="00000400000000000000" pitchFamily="2" charset="-78"/>
              </a:rPr>
              <a:t>فعالیت</a:t>
            </a:r>
            <a:r>
              <a:rPr lang="en-US" dirty="0">
                <a:cs typeface="2  Badr" panose="00000400000000000000" pitchFamily="2" charset="-78"/>
              </a:rPr>
              <a:t> </a:t>
            </a:r>
            <a:r>
              <a:rPr lang="fa-IR" dirty="0">
                <a:cs typeface="2  Badr" panose="00000400000000000000" pitchFamily="2" charset="-78"/>
              </a:rPr>
              <a:t>،</a:t>
            </a:r>
            <a:r>
              <a:rPr lang="en-US" dirty="0" err="1">
                <a:cs typeface="2  Badr" panose="00000400000000000000" pitchFamily="2" charset="-78"/>
              </a:rPr>
              <a:t>ظاهر</a:t>
            </a:r>
            <a:r>
              <a:rPr lang="en-US" dirty="0">
                <a:cs typeface="2  Badr" panose="00000400000000000000" pitchFamily="2" charset="-78"/>
              </a:rPr>
              <a:t> کودک از نظر تمیزی رفتار و وضعیت جسمانی و تغذیه </a:t>
            </a:r>
            <a:r>
              <a:rPr lang="en-US" dirty="0" err="1">
                <a:cs typeface="2  Badr" panose="00000400000000000000" pitchFamily="2" charset="-78"/>
              </a:rPr>
              <a:t>دقت</a:t>
            </a:r>
            <a:r>
              <a:rPr lang="en-US" dirty="0">
                <a:cs typeface="2  Badr" panose="00000400000000000000" pitchFamily="2" charset="-78"/>
              </a:rPr>
              <a:t> </a:t>
            </a:r>
            <a:r>
              <a:rPr lang="en-US" dirty="0" err="1">
                <a:cs typeface="2  Badr" panose="00000400000000000000" pitchFamily="2" charset="-78"/>
              </a:rPr>
              <a:t>شود</a:t>
            </a:r>
            <a:r>
              <a:rPr lang="en-US" dirty="0">
                <a:cs typeface="2  Badr" panose="00000400000000000000" pitchFamily="2" charset="-78"/>
              </a:rPr>
              <a:t>. </a:t>
            </a:r>
          </a:p>
          <a:p>
            <a:r>
              <a:rPr lang="en-US" dirty="0">
                <a:solidFill>
                  <a:srgbClr val="FF0000"/>
                </a:solidFill>
                <a:cs typeface="2  Badr" panose="00000400000000000000" pitchFamily="2" charset="-78"/>
              </a:rPr>
              <a:t>شدت گریه </a:t>
            </a:r>
            <a:r>
              <a:rPr lang="en-US" dirty="0">
                <a:cs typeface="2  Badr" panose="00000400000000000000" pitchFamily="2" charset="-78"/>
              </a:rPr>
              <a:t>کودک </a:t>
            </a:r>
            <a:r>
              <a:rPr lang="en-US" dirty="0">
                <a:solidFill>
                  <a:srgbClr val="FF0000"/>
                </a:solidFill>
                <a:cs typeface="2  Badr" panose="00000400000000000000" pitchFamily="2" charset="-78"/>
              </a:rPr>
              <a:t>رنگ پوست </a:t>
            </a:r>
            <a:r>
              <a:rPr lang="en-US" dirty="0">
                <a:solidFill>
                  <a:schemeClr val="tx1"/>
                </a:solidFill>
                <a:cs typeface="2  Badr" panose="00000400000000000000" pitchFamily="2" charset="-78"/>
              </a:rPr>
              <a:t>کودک</a:t>
            </a:r>
            <a:r>
              <a:rPr lang="en-US" dirty="0">
                <a:solidFill>
                  <a:srgbClr val="FF0000"/>
                </a:solidFill>
                <a:cs typeface="2  Badr" panose="00000400000000000000" pitchFamily="2" charset="-78"/>
              </a:rPr>
              <a:t> نحوه تنفس </a:t>
            </a:r>
            <a:r>
              <a:rPr lang="en-US" dirty="0">
                <a:cs typeface="2  Badr" panose="00000400000000000000" pitchFamily="2" charset="-78"/>
              </a:rPr>
              <a:t>او در اولین برخورد </a:t>
            </a:r>
            <a:r>
              <a:rPr lang="en-US" dirty="0" err="1">
                <a:cs typeface="2  Badr" panose="00000400000000000000" pitchFamily="2" charset="-78"/>
              </a:rPr>
              <a:t>مهم</a:t>
            </a:r>
            <a:r>
              <a:rPr lang="en-US" dirty="0">
                <a:cs typeface="2  Badr" panose="00000400000000000000" pitchFamily="2" charset="-78"/>
              </a:rPr>
              <a:t> </a:t>
            </a:r>
            <a:r>
              <a:rPr lang="en-US" dirty="0" err="1">
                <a:cs typeface="2  Badr" panose="00000400000000000000" pitchFamily="2" charset="-78"/>
              </a:rPr>
              <a:t>است</a:t>
            </a:r>
            <a:r>
              <a:rPr lang="fa-IR" dirty="0">
                <a:cs typeface="2  Badr" panose="00000400000000000000" pitchFamily="2" charset="-78"/>
              </a:rPr>
              <a:t>.</a:t>
            </a:r>
            <a:endParaRPr lang="en-US" dirty="0">
              <a:cs typeface="2  Badr" panose="00000400000000000000" pitchFamily="2" charset="-78"/>
            </a:endParaRPr>
          </a:p>
          <a:p>
            <a:endParaRPr lang="en-US" dirty="0">
              <a:cs typeface="2  Badr" panose="00000400000000000000"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74074"/>
            <a:ext cx="8911687" cy="689956"/>
          </a:xfrm>
        </p:spPr>
        <p:txBody>
          <a:bodyPr>
            <a:normAutofit/>
          </a:bodyPr>
          <a:lstStyle/>
          <a:p>
            <a:pPr algn="r"/>
            <a:r>
              <a:rPr lang="fa-IR" dirty="0" smtClean="0">
                <a:cs typeface="2  Badr" panose="00000400000000000000" pitchFamily="2" charset="-78"/>
              </a:rPr>
              <a:t>سرو گردن </a:t>
            </a:r>
            <a:endParaRPr lang="en-US" dirty="0">
              <a:cs typeface="2  Badr" panose="00000400000000000000" pitchFamily="2" charset="-78"/>
            </a:endParaRPr>
          </a:p>
        </p:txBody>
      </p:sp>
      <p:sp>
        <p:nvSpPr>
          <p:cNvPr id="3" name="Content Placeholder 2"/>
          <p:cNvSpPr>
            <a:spLocks noGrp="1"/>
          </p:cNvSpPr>
          <p:nvPr>
            <p:ph idx="1"/>
          </p:nvPr>
        </p:nvSpPr>
        <p:spPr>
          <a:xfrm>
            <a:off x="2788717" y="955963"/>
            <a:ext cx="8915400" cy="5644341"/>
          </a:xfrm>
        </p:spPr>
        <p:txBody>
          <a:bodyPr/>
          <a:lstStyle/>
          <a:p>
            <a:r>
              <a:rPr lang="en-US" dirty="0" smtClean="0">
                <a:cs typeface="2  Badr" panose="00000400000000000000" pitchFamily="2" charset="-78"/>
              </a:rPr>
              <a:t>قبل از معاینه سرو گردن </a:t>
            </a:r>
            <a:r>
              <a:rPr lang="en-US" dirty="0">
                <a:cs typeface="2  Badr" panose="00000400000000000000" pitchFamily="2" charset="-78"/>
              </a:rPr>
              <a:t>توجه </a:t>
            </a:r>
            <a:r>
              <a:rPr lang="en-US" dirty="0" err="1">
                <a:cs typeface="2  Badr" panose="00000400000000000000" pitchFamily="2" charset="-78"/>
              </a:rPr>
              <a:t>مهم</a:t>
            </a:r>
            <a:r>
              <a:rPr lang="en-US" dirty="0">
                <a:cs typeface="2  Badr" panose="00000400000000000000" pitchFamily="2" charset="-78"/>
              </a:rPr>
              <a:t> </a:t>
            </a:r>
            <a:r>
              <a:rPr lang="en-US" dirty="0" smtClean="0">
                <a:cs typeface="2  Badr" panose="00000400000000000000" pitchFamily="2" charset="-78"/>
              </a:rPr>
              <a:t> : </a:t>
            </a:r>
            <a:r>
              <a:rPr lang="en-US" dirty="0" err="1" smtClean="0">
                <a:solidFill>
                  <a:srgbClr val="FF0000"/>
                </a:solidFill>
                <a:cs typeface="2  Badr" panose="00000400000000000000" pitchFamily="2" charset="-78"/>
              </a:rPr>
              <a:t>معاینه</a:t>
            </a:r>
            <a:r>
              <a:rPr lang="en-US" dirty="0" smtClean="0">
                <a:solidFill>
                  <a:srgbClr val="FF0000"/>
                </a:solidFill>
                <a:cs typeface="2  Badr" panose="00000400000000000000" pitchFamily="2" charset="-78"/>
              </a:rPr>
              <a:t> گوش و </a:t>
            </a:r>
            <a:r>
              <a:rPr lang="en-US" dirty="0" err="1" smtClean="0">
                <a:solidFill>
                  <a:srgbClr val="FF0000"/>
                </a:solidFill>
                <a:cs typeface="2  Badr" panose="00000400000000000000" pitchFamily="2" charset="-78"/>
              </a:rPr>
              <a:t>دهان</a:t>
            </a:r>
            <a:r>
              <a:rPr lang="en-US" dirty="0" smtClean="0">
                <a:solidFill>
                  <a:srgbClr val="FF0000"/>
                </a:solidFill>
                <a:cs typeface="2  Badr" panose="00000400000000000000" pitchFamily="2" charset="-78"/>
              </a:rPr>
              <a:t> </a:t>
            </a:r>
            <a:r>
              <a:rPr lang="en-US" dirty="0" err="1" smtClean="0">
                <a:solidFill>
                  <a:srgbClr val="FF0000"/>
                </a:solidFill>
                <a:cs typeface="2  Badr" panose="00000400000000000000" pitchFamily="2" charset="-78"/>
              </a:rPr>
              <a:t>دردناک</a:t>
            </a:r>
            <a:r>
              <a:rPr lang="en-US" dirty="0" smtClean="0">
                <a:solidFill>
                  <a:srgbClr val="FF0000"/>
                </a:solidFill>
                <a:cs typeface="2  Badr" panose="00000400000000000000" pitchFamily="2" charset="-78"/>
              </a:rPr>
              <a:t> است که باید با مهارت لازم </a:t>
            </a:r>
            <a:r>
              <a:rPr lang="en-US" dirty="0" err="1" smtClean="0">
                <a:solidFill>
                  <a:srgbClr val="FF0000"/>
                </a:solidFill>
                <a:cs typeface="2  Badr" panose="00000400000000000000" pitchFamily="2" charset="-78"/>
              </a:rPr>
              <a:t>انجام</a:t>
            </a:r>
            <a:r>
              <a:rPr lang="en-US" dirty="0" smtClean="0">
                <a:solidFill>
                  <a:srgbClr val="FF0000"/>
                </a:solidFill>
                <a:cs typeface="2  Badr" panose="00000400000000000000" pitchFamily="2" charset="-78"/>
              </a:rPr>
              <a:t> </a:t>
            </a:r>
            <a:r>
              <a:rPr lang="en-US" dirty="0" err="1" smtClean="0">
                <a:solidFill>
                  <a:srgbClr val="FF0000"/>
                </a:solidFill>
                <a:cs typeface="2  Badr" panose="00000400000000000000" pitchFamily="2" charset="-78"/>
              </a:rPr>
              <a:t>شو</a:t>
            </a:r>
            <a:r>
              <a:rPr lang="fa-IR" dirty="0" smtClean="0">
                <a:solidFill>
                  <a:srgbClr val="FF0000"/>
                </a:solidFill>
                <a:cs typeface="2  Badr" panose="00000400000000000000" pitchFamily="2" charset="-78"/>
              </a:rPr>
              <a:t>د</a:t>
            </a:r>
            <a:r>
              <a:rPr lang="fa-IR" dirty="0" smtClean="0">
                <a:solidFill>
                  <a:srgbClr val="7030A0"/>
                </a:solidFill>
                <a:cs typeface="2  Badr" panose="00000400000000000000" pitchFamily="2" charset="-78"/>
              </a:rPr>
              <a:t>.</a:t>
            </a:r>
          </a:p>
          <a:p>
            <a:r>
              <a:rPr lang="fa-IR" dirty="0" smtClean="0">
                <a:cs typeface="2  Badr" panose="00000400000000000000" pitchFamily="2" charset="-78"/>
              </a:rPr>
              <a:t>اندازه گیری دور سر مهم است و  بایستی در هر ویزیت کودک زیر سه سال و با متر نواری پلاستیکی غیر قابل اتساع انجام شود .</a:t>
            </a:r>
          </a:p>
          <a:p>
            <a:r>
              <a:rPr lang="fa-IR" dirty="0" smtClean="0">
                <a:cs typeface="2  Badr" panose="00000400000000000000" pitchFamily="2" charset="-78"/>
              </a:rPr>
              <a:t>اگر دور سرکودک غیرطبیعی باشد                باید دور سر والدین و خواهر و برادر کودک اندازه گیری شود .</a:t>
            </a:r>
            <a:endParaRPr lang="en-US" dirty="0" smtClean="0">
              <a:cs typeface="2  Badr" panose="00000400000000000000" pitchFamily="2" charset="-78"/>
            </a:endParaRPr>
          </a:p>
          <a:p>
            <a:endParaRPr lang="en-US" dirty="0" smtClean="0">
              <a:cs typeface="2  Badr" panose="00000400000000000000" pitchFamily="2" charset="-78"/>
            </a:endParaRPr>
          </a:p>
          <a:p>
            <a:endParaRPr lang="en-US" dirty="0" smtClean="0">
              <a:cs typeface="2  Badr" panose="00000400000000000000" pitchFamily="2" charset="-78"/>
            </a:endParaRPr>
          </a:p>
          <a:p>
            <a:endParaRPr lang="en-US" dirty="0" smtClean="0">
              <a:cs typeface="2  Badr" panose="00000400000000000000" pitchFamily="2" charset="-78"/>
            </a:endParaRPr>
          </a:p>
          <a:p>
            <a:endParaRPr lang="en-US" dirty="0">
              <a:cs typeface="2  Badr" panose="00000400000000000000" pitchFamily="2" charset="-78"/>
            </a:endParaRPr>
          </a:p>
          <a:p>
            <a:endParaRPr lang="en-US" dirty="0" smtClean="0">
              <a:cs typeface="2  Badr" panose="00000400000000000000" pitchFamily="2" charset="-78"/>
            </a:endParaRPr>
          </a:p>
          <a:p>
            <a:r>
              <a:rPr lang="en-US" dirty="0" err="1" smtClean="0">
                <a:cs typeface="2  Badr" panose="00000400000000000000" pitchFamily="2" charset="-78"/>
              </a:rPr>
              <a:t>جمجمه</a:t>
            </a:r>
            <a:r>
              <a:rPr lang="en-US" dirty="0" smtClean="0">
                <a:cs typeface="2  Badr" panose="00000400000000000000" pitchFamily="2" charset="-78"/>
              </a:rPr>
              <a:t>:</a:t>
            </a:r>
            <a:r>
              <a:rPr lang="en-US" dirty="0" smtClean="0"/>
              <a:t> </a:t>
            </a:r>
          </a:p>
          <a:p>
            <a:endParaRPr lang="en-US" dirty="0"/>
          </a:p>
          <a:p>
            <a:endParaRPr lang="en-US" dirty="0" smtClean="0"/>
          </a:p>
          <a:p>
            <a:r>
              <a:rPr lang="fa-IR" dirty="0" smtClean="0">
                <a:cs typeface="2  Badr" panose="00000400000000000000" pitchFamily="2" charset="-78"/>
              </a:rPr>
              <a:t>دور سر معمولا 2تا 3سالگی اندازه گیری می شود . اگر اندازه دور سر بیش از 2انحراف معیار نسبت به میانگین دور سر برای همان سن و جنس می باشدماکروسفالی و کمتر از دو انحراف معیار میکروسفالی برخی منابع 3 انحراف معیار ذکر می کنند.  </a:t>
            </a:r>
            <a:endParaRPr lang="en-US" dirty="0">
              <a:cs typeface="2  Badr" panose="00000400000000000000" pitchFamily="2" charset="-78"/>
            </a:endParaRPr>
          </a:p>
          <a:p>
            <a:endParaRPr lang="en-US" dirty="0"/>
          </a:p>
          <a:p>
            <a:endParaRPr lang="en-US" dirty="0" smtClean="0"/>
          </a:p>
          <a:p>
            <a:endParaRPr lang="en-US" dirty="0"/>
          </a:p>
        </p:txBody>
      </p:sp>
      <p:sp>
        <p:nvSpPr>
          <p:cNvPr id="4" name="Right Brace 3"/>
          <p:cNvSpPr/>
          <p:nvPr/>
        </p:nvSpPr>
        <p:spPr>
          <a:xfrm>
            <a:off x="10432473" y="3162993"/>
            <a:ext cx="290945" cy="2427317"/>
          </a:xfrm>
          <a:prstGeom prst="rightBrace">
            <a:avLst/>
          </a:prstGeom>
        </p:spPr>
        <p:style>
          <a:lnRef idx="1">
            <a:schemeClr val="accent1"/>
          </a:lnRef>
          <a:fillRef idx="0">
            <a:schemeClr val="accent1"/>
          </a:fillRef>
          <a:effectRef idx="0">
            <a:schemeClr val="accent1"/>
          </a:effectRef>
          <a:fontRef idx="minor">
            <a:schemeClr val="tx1"/>
          </a:fontRef>
        </p:style>
        <p:txBody>
          <a:bodyPr rtlCol="1" anchor="ctr"/>
          <a:lstStyle/>
          <a:p>
            <a:pPr algn="ctr"/>
            <a:endParaRPr lang="en-US"/>
          </a:p>
        </p:txBody>
      </p:sp>
      <p:graphicFrame>
        <p:nvGraphicFramePr>
          <p:cNvPr id="7" name="Table 6"/>
          <p:cNvGraphicFramePr>
            <a:graphicFrameLocks noGrp="1"/>
          </p:cNvGraphicFramePr>
          <p:nvPr>
            <p:extLst>
              <p:ext uri="{D42A27DB-BD31-4B8C-83A1-F6EECF244321}">
                <p14:modId xmlns:p14="http://schemas.microsoft.com/office/powerpoint/2010/main" val="2631196521"/>
              </p:ext>
            </p:extLst>
          </p:nvPr>
        </p:nvGraphicFramePr>
        <p:xfrm>
          <a:off x="3524597" y="3258590"/>
          <a:ext cx="6758247" cy="2236124"/>
        </p:xfrm>
        <a:graphic>
          <a:graphicData uri="http://schemas.openxmlformats.org/drawingml/2006/table">
            <a:tbl>
              <a:tblPr/>
              <a:tblGrid>
                <a:gridCol w="6758247">
                  <a:extLst>
                    <a:ext uri="{9D8B030D-6E8A-4147-A177-3AD203B41FA5}">
                      <a16:colId xmlns:a16="http://schemas.microsoft.com/office/drawing/2014/main" val="20000"/>
                    </a:ext>
                  </a:extLst>
                </a:gridCol>
              </a:tblGrid>
              <a:tr h="2236124">
                <a:tc>
                  <a:txBody>
                    <a:bodyPr/>
                    <a:lstStyle/>
                    <a:p>
                      <a:pPr rtl="1"/>
                      <a:endParaRPr lang="fa-IR" sz="1800" kern="1200" dirty="0" smtClean="0">
                        <a:solidFill>
                          <a:schemeClr val="tx1">
                            <a:lumMod val="75000"/>
                            <a:lumOff val="25000"/>
                          </a:schemeClr>
                        </a:solidFill>
                        <a:latin typeface="+mn-lt"/>
                        <a:ea typeface="+mn-ea"/>
                        <a:cs typeface="2  Badr" panose="00000400000000000000" pitchFamily="2" charset="-78"/>
                      </a:endParaRPr>
                    </a:p>
                    <a:p>
                      <a:pPr rtl="1"/>
                      <a:r>
                        <a:rPr lang="fa-IR" sz="1800" kern="1200" dirty="0" smtClean="0">
                          <a:solidFill>
                            <a:schemeClr val="tx1">
                              <a:lumMod val="75000"/>
                              <a:lumOff val="25000"/>
                            </a:schemeClr>
                          </a:solidFill>
                          <a:latin typeface="+mn-lt"/>
                          <a:ea typeface="+mn-ea"/>
                          <a:cs typeface="2  Badr" panose="00000400000000000000" pitchFamily="2" charset="-78"/>
                        </a:rPr>
                        <a:t>متوسط افزایش اندازه دور سر درشیرخوار نارس سالم :0/5</a:t>
                      </a:r>
                      <a:r>
                        <a:rPr lang="fa-IR" sz="1800" kern="1200" baseline="0" dirty="0" smtClean="0">
                          <a:solidFill>
                            <a:schemeClr val="tx1">
                              <a:lumMod val="75000"/>
                              <a:lumOff val="25000"/>
                            </a:schemeClr>
                          </a:solidFill>
                          <a:latin typeface="+mn-lt"/>
                          <a:ea typeface="+mn-ea"/>
                          <a:cs typeface="2  Badr" panose="00000400000000000000" pitchFamily="2" charset="-78"/>
                        </a:rPr>
                        <a:t> سانت در 2 هفته اول    0/75 سانت در هفته ی سوم و 1 سانت در هفته ی چهارم و بعد از ان هفته ای یک سانت تا 40هفته </a:t>
                      </a:r>
                    </a:p>
                    <a:p>
                      <a:pPr rtl="1"/>
                      <a:endParaRPr lang="fa-IR" sz="1800" kern="1200" baseline="0" dirty="0" smtClean="0">
                        <a:solidFill>
                          <a:schemeClr val="tx1">
                            <a:lumMod val="75000"/>
                            <a:lumOff val="25000"/>
                          </a:schemeClr>
                        </a:solidFill>
                        <a:latin typeface="+mn-lt"/>
                        <a:ea typeface="+mn-ea"/>
                        <a:cs typeface="2  Badr" panose="00000400000000000000" pitchFamily="2" charset="-78"/>
                      </a:endParaRPr>
                    </a:p>
                    <a:p>
                      <a:pPr rtl="1"/>
                      <a:r>
                        <a:rPr lang="fa-IR" sz="1800" kern="1200" baseline="0" dirty="0" smtClean="0">
                          <a:solidFill>
                            <a:schemeClr val="tx1">
                              <a:lumMod val="75000"/>
                              <a:lumOff val="25000"/>
                            </a:schemeClr>
                          </a:solidFill>
                          <a:latin typeface="+mn-lt"/>
                          <a:ea typeface="+mn-ea"/>
                          <a:cs typeface="2  Badr" panose="00000400000000000000" pitchFamily="2" charset="-78"/>
                        </a:rPr>
                        <a:t>دور سر نوزاد ترم موقع تولد 34-35 سانت است و در 6 ماهگی 44 سانت و در یکسالگی 47 سانت خواهد بود .</a:t>
                      </a:r>
                      <a:endParaRPr lang="en-US" sz="1800" kern="1200" dirty="0">
                        <a:solidFill>
                          <a:schemeClr val="tx1">
                            <a:lumMod val="75000"/>
                            <a:lumOff val="25000"/>
                          </a:schemeClr>
                        </a:solidFill>
                        <a:latin typeface="+mn-lt"/>
                        <a:ea typeface="+mn-ea"/>
                        <a:cs typeface="2  Badr" panose="00000400000000000000" pitchFamily="2" charset="-78"/>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extLst>
                  <a:ext uri="{0D108BD9-81ED-4DB2-BD59-A6C34878D82A}">
                    <a16:rowId xmlns:a16="http://schemas.microsoft.com/office/drawing/2014/main" val="10000"/>
                  </a:ext>
                </a:extLst>
              </a:tr>
            </a:tbl>
          </a:graphicData>
        </a:graphic>
      </p:graphicFrame>
      <p:sp>
        <p:nvSpPr>
          <p:cNvPr id="5" name="Right Arrow 4"/>
          <p:cNvSpPr/>
          <p:nvPr/>
        </p:nvSpPr>
        <p:spPr>
          <a:xfrm rot="10800000">
            <a:off x="8304414" y="2094806"/>
            <a:ext cx="640080" cy="274320"/>
          </a:xfrm>
          <a:prstGeom prst="rightArrow">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99097"/>
          </a:xfrm>
        </p:spPr>
        <p:txBody>
          <a:bodyPr>
            <a:normAutofit fontScale="90000"/>
          </a:bodyPr>
          <a:lstStyle/>
          <a:p>
            <a:endParaRPr lang="fa-IR" dirty="0"/>
          </a:p>
        </p:txBody>
      </p:sp>
      <p:sp>
        <p:nvSpPr>
          <p:cNvPr id="3" name="Content Placeholder 2"/>
          <p:cNvSpPr>
            <a:spLocks noGrp="1"/>
          </p:cNvSpPr>
          <p:nvPr>
            <p:ph idx="1"/>
          </p:nvPr>
        </p:nvSpPr>
        <p:spPr>
          <a:xfrm>
            <a:off x="2589212" y="1088967"/>
            <a:ext cx="8915400" cy="4822255"/>
          </a:xfrm>
        </p:spPr>
        <p:txBody>
          <a:bodyPr>
            <a:normAutofit/>
          </a:bodyPr>
          <a:lstStyle/>
          <a:p>
            <a:r>
              <a:rPr lang="fa-IR" dirty="0">
                <a:cs typeface="2  Badr" panose="00000400000000000000" pitchFamily="2" charset="-78"/>
              </a:rPr>
              <a:t>عفونت </a:t>
            </a:r>
            <a:r>
              <a:rPr lang="fa-IR" dirty="0" smtClean="0">
                <a:cs typeface="2  Badr" panose="00000400000000000000" pitchFamily="2" charset="-78"/>
              </a:rPr>
              <a:t>های </a:t>
            </a:r>
            <a:r>
              <a:rPr lang="fa-IR" dirty="0">
                <a:cs typeface="2  Badr" panose="00000400000000000000" pitchFamily="2" charset="-78"/>
              </a:rPr>
              <a:t>داخل رحمی ؛آسیب های حول و حوش زایمان سندروم های نورولوژی و متابولیک علل آن هستند .</a:t>
            </a:r>
          </a:p>
          <a:p>
            <a:r>
              <a:rPr lang="fa-IR" dirty="0">
                <a:cs typeface="2  Badr" panose="00000400000000000000" pitchFamily="2" charset="-78"/>
              </a:rPr>
              <a:t>اگر مغز رشد نکند جمجه رشد نخواهد کرد پس یک جمجه کوچک می تواند نشان دهنده ی مغز کوچک یا میکرو سفالی باشد.</a:t>
            </a:r>
          </a:p>
          <a:p>
            <a:r>
              <a:rPr lang="fa-IR" dirty="0">
                <a:cs typeface="2  Badr" panose="00000400000000000000" pitchFamily="2" charset="-78"/>
              </a:rPr>
              <a:t>برعکس سر بزرگ همراه با مغز بزرگ است که اکثر اوقات خانوادگی بوده و یا علل کروموزومی و یا نورولوژی هستند.</a:t>
            </a:r>
          </a:p>
          <a:p>
            <a:endParaRPr lang="fa-IR" dirty="0">
              <a:cs typeface="2  Badr" panose="00000400000000000000" pitchFamily="2" charset="-78"/>
            </a:endParaRPr>
          </a:p>
          <a:p>
            <a:r>
              <a:rPr lang="fa-IR" dirty="0">
                <a:cs typeface="2  Badr" panose="00000400000000000000" pitchFamily="2" charset="-78"/>
              </a:rPr>
              <a:t>فونتانل قدامی :لوزی شکل /در موقع تولد باز / اندازه متغیر ولی 2*2دراکثر موارد /زمان بسته شدن 9 تا 18 ماهگی</a:t>
            </a:r>
          </a:p>
          <a:p>
            <a:r>
              <a:rPr lang="fa-IR" dirty="0">
                <a:cs typeface="2  Badr" panose="00000400000000000000" pitchFamily="2" charset="-78"/>
              </a:rPr>
              <a:t>فونتانل خلفی :اندازه نوک انگشت /اگر در موقع تولد باز باشد باید 6تا 8 هفتگی بسته شود در صورت باز ماندن علل هیدروسفالی زمینه ای و یا هایپو تیروئیدی مادرزادی </a:t>
            </a:r>
          </a:p>
          <a:p>
            <a:endParaRPr lang="fa-IR" dirty="0">
              <a:cs typeface="2  Badr" panose="00000400000000000000" pitchFamily="2" charset="-78"/>
            </a:endParaRPr>
          </a:p>
          <a:p>
            <a:pPr marL="0" indent="0">
              <a:buNone/>
            </a:pPr>
            <a:r>
              <a:rPr lang="fa-IR" dirty="0">
                <a:cs typeface="2  Badr" panose="00000400000000000000" pitchFamily="2" charset="-78"/>
              </a:rPr>
              <a:t>فونتانل سوم  نشانگر تریزومی 21 می باشد  اما در نوزادان نارس دیده می شود .</a:t>
            </a:r>
          </a:p>
          <a:p>
            <a:r>
              <a:rPr lang="fa-IR" dirty="0">
                <a:cs typeface="2  Badr" panose="00000400000000000000" pitchFamily="2" charset="-78"/>
              </a:rPr>
              <a:t>فونتانل به طور طبیعی اندکی فرو رفته و ضربان دار است. </a:t>
            </a:r>
          </a:p>
          <a:p>
            <a:r>
              <a:rPr lang="fa-IR" dirty="0">
                <a:cs typeface="2  Badr" panose="00000400000000000000" pitchFamily="2" charset="-78"/>
              </a:rPr>
              <a:t>بهترین نحوه ارزیابی در حالت عمودی، حین خواب یا تغذیه </a:t>
            </a:r>
            <a:r>
              <a:rPr lang="fa-IR" dirty="0" smtClean="0">
                <a:cs typeface="2  Badr" panose="00000400000000000000" pitchFamily="2" charset="-78"/>
              </a:rPr>
              <a:t>.</a:t>
            </a:r>
          </a:p>
        </p:txBody>
      </p:sp>
    </p:spTree>
    <p:extLst>
      <p:ext uri="{BB962C8B-B14F-4D97-AF65-F5344CB8AC3E}">
        <p14:creationId xmlns:p14="http://schemas.microsoft.com/office/powerpoint/2010/main" val="31051704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cs typeface="2  Badr" panose="00000400000000000000" pitchFamily="2" charset="-78"/>
              </a:rPr>
              <a:t>فونتانل بالج</a:t>
            </a:r>
          </a:p>
          <a:p>
            <a:endParaRPr lang="en-US" dirty="0" smtClean="0">
              <a:cs typeface="2  Badr" panose="00000400000000000000" pitchFamily="2" charset="-78"/>
            </a:endParaRPr>
          </a:p>
          <a:p>
            <a:endParaRPr lang="en-US" dirty="0">
              <a:cs typeface="2  Badr" panose="00000400000000000000" pitchFamily="2" charset="-78"/>
            </a:endParaRPr>
          </a:p>
          <a:p>
            <a:endParaRPr lang="en-US" dirty="0" smtClean="0">
              <a:cs typeface="2  Badr" panose="00000400000000000000" pitchFamily="2" charset="-78"/>
            </a:endParaRPr>
          </a:p>
          <a:p>
            <a:endParaRPr lang="en-US" dirty="0">
              <a:cs typeface="2  Badr" panose="00000400000000000000" pitchFamily="2" charset="-78"/>
            </a:endParaRPr>
          </a:p>
          <a:p>
            <a:r>
              <a:rPr lang="en-US" dirty="0" smtClean="0">
                <a:cs typeface="2  Badr" panose="00000400000000000000" pitchFamily="2" charset="-78"/>
              </a:rPr>
              <a:t> فونتانل دپرس: در مواردی مثل دهیدریش شدید ناشی از گاستروانتریت </a:t>
            </a:r>
            <a:endParaRPr lang="en-US" dirty="0">
              <a:cs typeface="2  Badr" panose="00000400000000000000" pitchFamily="2" charset="-78"/>
            </a:endParaRPr>
          </a:p>
        </p:txBody>
      </p:sp>
      <p:pic>
        <p:nvPicPr>
          <p:cNvPr id="5" name="Picture 4"/>
          <p:cNvPicPr>
            <a:picLocks noChangeAspect="1"/>
          </p:cNvPicPr>
          <p:nvPr/>
        </p:nvPicPr>
        <p:blipFill>
          <a:blip r:embed="rId2"/>
          <a:stretch>
            <a:fillRect/>
          </a:stretch>
        </p:blipFill>
        <p:spPr>
          <a:xfrm>
            <a:off x="2225502" y="935009"/>
            <a:ext cx="3196243" cy="2397182"/>
          </a:xfrm>
          <a:prstGeom prst="rect">
            <a:avLst/>
          </a:prstGeom>
        </p:spPr>
      </p:pic>
      <p:pic>
        <p:nvPicPr>
          <p:cNvPr id="4" name="Picture 3"/>
          <p:cNvPicPr>
            <a:picLocks noChangeAspect="1"/>
          </p:cNvPicPr>
          <p:nvPr/>
        </p:nvPicPr>
        <p:blipFill>
          <a:blip r:embed="rId3"/>
          <a:stretch>
            <a:fillRect/>
          </a:stretch>
        </p:blipFill>
        <p:spPr>
          <a:xfrm>
            <a:off x="3701056" y="2531666"/>
            <a:ext cx="7803556" cy="5547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2811225" y="15875"/>
            <a:ext cx="6542823" cy="3778250"/>
          </a:xfrm>
          <a:prstGeom prst="rect">
            <a:avLst/>
          </a:prstGeom>
        </p:spPr>
      </p:pic>
      <p:pic>
        <p:nvPicPr>
          <p:cNvPr id="6" name="Picture 5"/>
          <p:cNvPicPr>
            <a:picLocks noChangeAspect="1"/>
          </p:cNvPicPr>
          <p:nvPr/>
        </p:nvPicPr>
        <p:blipFill rotWithShape="1">
          <a:blip r:embed="rId3"/>
          <a:srcRect l="15839" r="14674" b="-1686"/>
          <a:stretch>
            <a:fillRect/>
          </a:stretch>
        </p:blipFill>
        <p:spPr>
          <a:xfrm>
            <a:off x="1055715" y="3146123"/>
            <a:ext cx="3217027" cy="3711877"/>
          </a:xfrm>
          <a:prstGeom prst="rect">
            <a:avLst/>
          </a:prstGeom>
        </p:spPr>
      </p:pic>
      <p:sp>
        <p:nvSpPr>
          <p:cNvPr id="3" name="Rectangle 2"/>
          <p:cNvSpPr/>
          <p:nvPr/>
        </p:nvSpPr>
        <p:spPr>
          <a:xfrm>
            <a:off x="4987636" y="4078731"/>
            <a:ext cx="7010400" cy="1200329"/>
          </a:xfrm>
          <a:prstGeom prst="rect">
            <a:avLst/>
          </a:prstGeom>
        </p:spPr>
        <p:txBody>
          <a:bodyPr wrap="square">
            <a:spAutoFit/>
          </a:bodyPr>
          <a:lstStyle/>
          <a:p>
            <a:pPr algn="r"/>
            <a:r>
              <a:rPr lang="fa-IR" sz="2400" dirty="0">
                <a:cs typeface="2  Badr" panose="00000400000000000000" pitchFamily="2" charset="-78"/>
              </a:rPr>
              <a:t>پلاژیو سفالی یا مسطح شدن جمجمه در شیرخواران </a:t>
            </a:r>
            <a:r>
              <a:rPr lang="fa-IR" sz="2400" dirty="0" smtClean="0">
                <a:cs typeface="2  Badr" panose="00000400000000000000" pitchFamily="2" charset="-78"/>
              </a:rPr>
              <a:t>طبیعی </a:t>
            </a:r>
            <a:r>
              <a:rPr lang="fa-IR" sz="2400" dirty="0">
                <a:cs typeface="2  Badr" panose="00000400000000000000" pitchFamily="2" charset="-78"/>
              </a:rPr>
              <a:t>دیده می شود ولی به صورت ویژه در شیرخواران هایپو تون بدون تحرک </a:t>
            </a:r>
            <a:r>
              <a:rPr lang="fa-IR" sz="2400" dirty="0" smtClean="0">
                <a:cs typeface="2  Badr" panose="00000400000000000000" pitchFamily="2" charset="-78"/>
              </a:rPr>
              <a:t>هم </a:t>
            </a:r>
            <a:r>
              <a:rPr lang="fa-IR" sz="2400" dirty="0">
                <a:cs typeface="2  Badr" panose="00000400000000000000" pitchFamily="2" charset="-78"/>
              </a:rPr>
              <a:t>دیده می شود.  </a:t>
            </a:r>
          </a:p>
          <a:p>
            <a:pPr algn="r"/>
            <a:r>
              <a:rPr lang="fa-IR" sz="2400" dirty="0">
                <a:cs typeface="2  Badr" panose="00000400000000000000" pitchFamily="2" charset="-78"/>
              </a:rPr>
              <a:t>کرانیو سینوستوزیس بدلیل بسته شدن زودرس درز های جمجه دیده می </a:t>
            </a:r>
            <a:r>
              <a:rPr lang="fa-IR" sz="2400" dirty="0" smtClean="0">
                <a:cs typeface="2  Badr" panose="00000400000000000000" pitchFamily="2" charset="-78"/>
              </a:rPr>
              <a:t>شود</a:t>
            </a:r>
            <a:endParaRPr lang="fa-IR"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755803"/>
          </a:xfrm>
        </p:spPr>
        <p:txBody>
          <a:bodyPr/>
          <a:lstStyle/>
          <a:p>
            <a:pPr algn="r"/>
            <a:r>
              <a:rPr lang="en-US" dirty="0" smtClean="0"/>
              <a:t> </a:t>
            </a:r>
            <a:r>
              <a:rPr lang="fa-IR" dirty="0" smtClean="0">
                <a:cs typeface="2  Badr" panose="00000400000000000000" pitchFamily="2" charset="-78"/>
              </a:rPr>
              <a:t>صورت</a:t>
            </a:r>
            <a:r>
              <a:rPr lang="fa-IR" dirty="0" smtClean="0"/>
              <a:t> </a:t>
            </a:r>
            <a:endParaRPr lang="en-US" dirty="0"/>
          </a:p>
        </p:txBody>
      </p:sp>
      <p:sp>
        <p:nvSpPr>
          <p:cNvPr id="3" name="Content Placeholder 2"/>
          <p:cNvSpPr>
            <a:spLocks noGrp="1"/>
          </p:cNvSpPr>
          <p:nvPr>
            <p:ph idx="1"/>
          </p:nvPr>
        </p:nvSpPr>
        <p:spPr>
          <a:xfrm>
            <a:off x="2655713" y="1584960"/>
            <a:ext cx="8915400" cy="3777622"/>
          </a:xfrm>
        </p:spPr>
        <p:txBody>
          <a:bodyPr/>
          <a:lstStyle/>
          <a:p>
            <a:r>
              <a:rPr lang="en-US" dirty="0" err="1" smtClean="0">
                <a:cs typeface="2  Badr" panose="00000400000000000000" pitchFamily="2" charset="-78"/>
              </a:rPr>
              <a:t>چشم</a:t>
            </a:r>
            <a:r>
              <a:rPr lang="en-US" dirty="0" smtClean="0">
                <a:cs typeface="2  Badr" panose="00000400000000000000" pitchFamily="2" charset="-78"/>
              </a:rPr>
              <a:t> </a:t>
            </a:r>
            <a:r>
              <a:rPr lang="en-US" dirty="0" err="1" smtClean="0">
                <a:cs typeface="2  Badr" panose="00000400000000000000" pitchFamily="2" charset="-78"/>
              </a:rPr>
              <a:t>ها</a:t>
            </a:r>
            <a:r>
              <a:rPr lang="en-US" dirty="0" smtClean="0">
                <a:cs typeface="2  Badr" panose="00000400000000000000" pitchFamily="2" charset="-78"/>
              </a:rPr>
              <a:t> </a:t>
            </a:r>
            <a:r>
              <a:rPr lang="fa-IR" dirty="0" smtClean="0">
                <a:cs typeface="2  Badr" panose="00000400000000000000" pitchFamily="2" charset="-78"/>
              </a:rPr>
              <a:t>:</a:t>
            </a:r>
            <a:r>
              <a:rPr lang="en-US" dirty="0" smtClean="0">
                <a:cs typeface="2  Badr" panose="00000400000000000000" pitchFamily="2" charset="-78"/>
              </a:rPr>
              <a:t>  </a:t>
            </a:r>
            <a:r>
              <a:rPr lang="en-US" dirty="0" err="1" smtClean="0">
                <a:cs typeface="2  Badr" panose="00000400000000000000" pitchFamily="2" charset="-78"/>
              </a:rPr>
              <a:t>ظاه</a:t>
            </a:r>
            <a:r>
              <a:rPr lang="fa-IR" dirty="0" smtClean="0">
                <a:cs typeface="2  Badr" panose="00000400000000000000" pitchFamily="2" charset="-78"/>
              </a:rPr>
              <a:t>ر</a:t>
            </a:r>
            <a:r>
              <a:rPr lang="en-US" dirty="0" smtClean="0">
                <a:cs typeface="2  Badr" panose="00000400000000000000" pitchFamily="2" charset="-78"/>
              </a:rPr>
              <a:t> چشم  و حرکات قرینه چشم  توانایی تمرکز بر شیءو دنبال کردن آن</a:t>
            </a:r>
          </a:p>
          <a:p>
            <a:r>
              <a:rPr lang="en-US" dirty="0" err="1" smtClean="0">
                <a:cs typeface="2  Badr" panose="00000400000000000000" pitchFamily="2" charset="-78"/>
              </a:rPr>
              <a:t>پتوزی</a:t>
            </a:r>
            <a:r>
              <a:rPr lang="fa-IR" dirty="0" smtClean="0">
                <a:cs typeface="2  Badr" panose="00000400000000000000" pitchFamily="2" charset="-78"/>
              </a:rPr>
              <a:t>س ی</a:t>
            </a:r>
            <a:r>
              <a:rPr lang="en-US" dirty="0" smtClean="0">
                <a:cs typeface="2  Badr" panose="00000400000000000000" pitchFamily="2" charset="-78"/>
              </a:rPr>
              <a:t>ا افتادگی </a:t>
            </a:r>
            <a:r>
              <a:rPr lang="en-US" dirty="0" err="1" smtClean="0">
                <a:cs typeface="2  Badr" panose="00000400000000000000" pitchFamily="2" charset="-78"/>
              </a:rPr>
              <a:t>پلک</a:t>
            </a:r>
            <a:r>
              <a:rPr lang="en-US" dirty="0" smtClean="0">
                <a:cs typeface="2  Badr" panose="00000400000000000000" pitchFamily="2" charset="-78"/>
              </a:rPr>
              <a:t> </a:t>
            </a:r>
            <a:r>
              <a:rPr lang="fa-IR" dirty="0" smtClean="0">
                <a:cs typeface="2  Badr" panose="00000400000000000000" pitchFamily="2" charset="-78"/>
              </a:rPr>
              <a:t>: </a:t>
            </a:r>
            <a:r>
              <a:rPr lang="en-US" dirty="0" smtClean="0">
                <a:cs typeface="2  Badr" panose="00000400000000000000" pitchFamily="2" charset="-78"/>
              </a:rPr>
              <a:t>در موارد بوتولیسم فلج اعصاب کرانیال</a:t>
            </a:r>
          </a:p>
          <a:p>
            <a:r>
              <a:rPr lang="en-US" sz="2000" dirty="0" smtClean="0">
                <a:effectLst>
                  <a:outerShdw blurRad="38100" dist="38100" dir="2700000" algn="tl">
                    <a:srgbClr val="000000">
                      <a:alpha val="43137"/>
                    </a:srgbClr>
                  </a:outerShdw>
                </a:effectLst>
                <a:cs typeface="2  Badr" panose="00000400000000000000" pitchFamily="2" charset="-78"/>
              </a:rPr>
              <a:t>فاصله استاندارد بین </a:t>
            </a:r>
            <a:r>
              <a:rPr lang="en-US" sz="2000" dirty="0" err="1" smtClean="0">
                <a:effectLst>
                  <a:outerShdw blurRad="38100" dist="38100" dir="2700000" algn="tl">
                    <a:srgbClr val="000000">
                      <a:alpha val="43137"/>
                    </a:srgbClr>
                  </a:outerShdw>
                </a:effectLst>
                <a:cs typeface="2  Badr" panose="00000400000000000000" pitchFamily="2" charset="-78"/>
              </a:rPr>
              <a:t>دو</a:t>
            </a:r>
            <a:r>
              <a:rPr lang="en-US" sz="2000" dirty="0" smtClean="0">
                <a:effectLst>
                  <a:outerShdw blurRad="38100" dist="38100" dir="2700000" algn="tl">
                    <a:srgbClr val="000000">
                      <a:alpha val="43137"/>
                    </a:srgbClr>
                  </a:outerShdw>
                </a:effectLst>
                <a:cs typeface="2  Badr" panose="00000400000000000000" pitchFamily="2" charset="-78"/>
              </a:rPr>
              <a:t> </a:t>
            </a:r>
            <a:r>
              <a:rPr lang="en-US" sz="2000" dirty="0" err="1" smtClean="0">
                <a:effectLst>
                  <a:outerShdw blurRad="38100" dist="38100" dir="2700000" algn="tl">
                    <a:srgbClr val="000000">
                      <a:alpha val="43137"/>
                    </a:srgbClr>
                  </a:outerShdw>
                </a:effectLst>
                <a:cs typeface="2  Badr" panose="00000400000000000000" pitchFamily="2" charset="-78"/>
              </a:rPr>
              <a:t>چشم</a:t>
            </a:r>
            <a:r>
              <a:rPr lang="en-US" sz="2000" dirty="0" smtClean="0">
                <a:effectLst>
                  <a:outerShdw blurRad="38100" dist="38100" dir="2700000" algn="tl">
                    <a:srgbClr val="000000">
                      <a:alpha val="43137"/>
                    </a:srgbClr>
                  </a:outerShdw>
                </a:effectLst>
                <a:cs typeface="2  Badr" panose="00000400000000000000" pitchFamily="2" charset="-78"/>
              </a:rPr>
              <a:t> </a:t>
            </a:r>
            <a:r>
              <a:rPr lang="fa-IR" dirty="0" smtClean="0">
                <a:cs typeface="2  Badr" panose="00000400000000000000" pitchFamily="2" charset="-78"/>
              </a:rPr>
              <a:t>:  </a:t>
            </a:r>
            <a:r>
              <a:rPr lang="en-US" dirty="0" err="1" smtClean="0">
                <a:cs typeface="2  Badr" panose="00000400000000000000" pitchFamily="2" charset="-78"/>
              </a:rPr>
              <a:t>هایپرتلوریسیم</a:t>
            </a:r>
            <a:r>
              <a:rPr lang="en-US" dirty="0" smtClean="0">
                <a:cs typeface="2  Badr" panose="00000400000000000000" pitchFamily="2" charset="-78"/>
              </a:rPr>
              <a:t>   }در مواردی سندرم نونان  سندرم ادروارد  </a:t>
            </a:r>
            <a:r>
              <a:rPr lang="en-US" dirty="0" err="1" smtClean="0">
                <a:cs typeface="2  Badr" panose="00000400000000000000" pitchFamily="2" charset="-78"/>
              </a:rPr>
              <a:t>دی</a:t>
            </a:r>
            <a:r>
              <a:rPr lang="en-US" dirty="0" smtClean="0">
                <a:cs typeface="2  Badr" panose="00000400000000000000" pitchFamily="2" charset="-78"/>
              </a:rPr>
              <a:t> </a:t>
            </a:r>
            <a:r>
              <a:rPr lang="en-US" dirty="0" err="1" smtClean="0">
                <a:cs typeface="2  Badr" panose="00000400000000000000" pitchFamily="2" charset="-78"/>
              </a:rPr>
              <a:t>جرج</a:t>
            </a:r>
            <a:r>
              <a:rPr lang="en-US" dirty="0" smtClean="0">
                <a:cs typeface="2  Badr" panose="00000400000000000000" pitchFamily="2" charset="-78"/>
              </a:rPr>
              <a:t>{و   </a:t>
            </a:r>
            <a:r>
              <a:rPr lang="en-US" dirty="0" err="1" smtClean="0">
                <a:cs typeface="2  Badr" panose="00000400000000000000" pitchFamily="2" charset="-78"/>
              </a:rPr>
              <a:t>هایپوتلوریسم</a:t>
            </a:r>
            <a:r>
              <a:rPr lang="en-US" dirty="0" smtClean="0">
                <a:cs typeface="2  Badr" panose="00000400000000000000" pitchFamily="2" charset="-78"/>
              </a:rPr>
              <a:t> }در جنین الکلی سندروم  xشکننده و </a:t>
            </a:r>
            <a:r>
              <a:rPr lang="en-US" dirty="0" err="1" smtClean="0">
                <a:cs typeface="2  Badr" panose="00000400000000000000" pitchFamily="2" charset="-78"/>
              </a:rPr>
              <a:t>تریزومی</a:t>
            </a:r>
            <a:r>
              <a:rPr lang="en-US" dirty="0" smtClean="0">
                <a:cs typeface="2  Badr" panose="00000400000000000000" pitchFamily="2" charset="-78"/>
              </a:rPr>
              <a:t> </a:t>
            </a:r>
            <a:r>
              <a:rPr lang="fa-IR" dirty="0" smtClean="0">
                <a:cs typeface="2  Badr" panose="00000400000000000000" pitchFamily="2" charset="-78"/>
              </a:rPr>
              <a:t>18}</a:t>
            </a:r>
            <a:endParaRPr lang="en-US" dirty="0" smtClean="0">
              <a:cs typeface="2  Badr" panose="00000400000000000000" pitchFamily="2" charset="-78"/>
            </a:endParaRPr>
          </a:p>
          <a:p>
            <a:pPr marL="0" indent="0">
              <a:buNone/>
            </a:pPr>
            <a:endParaRPr lang="en-US" dirty="0">
              <a:cs typeface="2  Badr" panose="00000400000000000000" pitchFamily="2" charset="-78"/>
            </a:endParaRPr>
          </a:p>
          <a:p>
            <a:pPr marL="0" indent="0">
              <a:buNone/>
            </a:pPr>
            <a:r>
              <a:rPr lang="en-US" dirty="0" smtClean="0">
                <a:cs typeface="2  Badr" panose="00000400000000000000" pitchFamily="2" charset="-78"/>
              </a:rPr>
              <a:t>استرابیسم و سودو </a:t>
            </a:r>
            <a:r>
              <a:rPr lang="en-US" dirty="0" err="1" smtClean="0">
                <a:cs typeface="2  Badr" panose="00000400000000000000" pitchFamily="2" charset="-78"/>
              </a:rPr>
              <a:t>استرابیسم</a:t>
            </a:r>
            <a:r>
              <a:rPr lang="en-US" dirty="0" smtClean="0">
                <a:cs typeface="2  Badr" panose="00000400000000000000" pitchFamily="2" charset="-78"/>
              </a:rPr>
              <a:t> </a:t>
            </a:r>
            <a:r>
              <a:rPr lang="fa-IR" dirty="0" smtClean="0">
                <a:cs typeface="2  Badr" panose="00000400000000000000" pitchFamily="2" charset="-78"/>
              </a:rPr>
              <a:t>(</a:t>
            </a:r>
            <a:r>
              <a:rPr lang="en-US" dirty="0" smtClean="0">
                <a:cs typeface="2  Badr" panose="00000400000000000000" pitchFamily="2" charset="-78"/>
              </a:rPr>
              <a:t> </a:t>
            </a:r>
            <a:r>
              <a:rPr lang="en-US" dirty="0" err="1" smtClean="0">
                <a:cs typeface="2  Badr" panose="00000400000000000000" pitchFamily="2" charset="-78"/>
              </a:rPr>
              <a:t>برجسته</a:t>
            </a:r>
            <a:r>
              <a:rPr lang="en-US" dirty="0" smtClean="0">
                <a:cs typeface="2  Badr" panose="00000400000000000000" pitchFamily="2" charset="-78"/>
              </a:rPr>
              <a:t> بودن چین </a:t>
            </a:r>
            <a:r>
              <a:rPr lang="en-US" dirty="0" err="1" smtClean="0">
                <a:cs typeface="2  Badr" panose="00000400000000000000" pitchFamily="2" charset="-78"/>
              </a:rPr>
              <a:t>های</a:t>
            </a:r>
            <a:r>
              <a:rPr lang="en-US" dirty="0" smtClean="0">
                <a:cs typeface="2  Badr" panose="00000400000000000000" pitchFamily="2" charset="-78"/>
              </a:rPr>
              <a:t> </a:t>
            </a:r>
            <a:r>
              <a:rPr lang="en-US" dirty="0" err="1" smtClean="0">
                <a:cs typeface="2  Badr" panose="00000400000000000000" pitchFamily="2" charset="-78"/>
              </a:rPr>
              <a:t>اپیکانتیک</a:t>
            </a:r>
            <a:r>
              <a:rPr lang="en-US" dirty="0" smtClean="0">
                <a:cs typeface="2  Badr" panose="00000400000000000000" pitchFamily="2" charset="-78"/>
              </a:rPr>
              <a:t> (</a:t>
            </a:r>
            <a:r>
              <a:rPr lang="fa-IR" dirty="0" smtClean="0">
                <a:cs typeface="2  Badr" panose="00000400000000000000" pitchFamily="2" charset="-78"/>
              </a:rPr>
              <a:t>: </a:t>
            </a:r>
            <a:r>
              <a:rPr lang="en-US" dirty="0" err="1" smtClean="0">
                <a:cs typeface="2  Badr" panose="00000400000000000000" pitchFamily="2" charset="-78"/>
              </a:rPr>
              <a:t>تشخیص</a:t>
            </a:r>
            <a:r>
              <a:rPr lang="en-US" dirty="0" smtClean="0">
                <a:cs typeface="2  Badr" panose="00000400000000000000" pitchFamily="2" charset="-78"/>
              </a:rPr>
              <a:t> با cover test</a:t>
            </a:r>
          </a:p>
          <a:p>
            <a:pPr marL="0" indent="0">
              <a:buNone/>
            </a:pPr>
            <a:r>
              <a:rPr lang="fa-IR" dirty="0" smtClean="0">
                <a:cs typeface="2  Badr" panose="00000400000000000000" pitchFamily="2" charset="-78"/>
              </a:rPr>
              <a:t>4تا 6 </a:t>
            </a:r>
            <a:r>
              <a:rPr lang="en-US" dirty="0" err="1" smtClean="0">
                <a:cs typeface="2  Badr" panose="00000400000000000000" pitchFamily="2" charset="-78"/>
              </a:rPr>
              <a:t>ماهگی</a:t>
            </a:r>
            <a:r>
              <a:rPr lang="en-US" dirty="0" smtClean="0">
                <a:cs typeface="2  Badr" panose="00000400000000000000" pitchFamily="2" charset="-78"/>
              </a:rPr>
              <a:t> سن مناسب ارجاع کودکان مشکوک و عدم </a:t>
            </a:r>
            <a:r>
              <a:rPr lang="en-US" dirty="0" err="1" smtClean="0">
                <a:cs typeface="2  Badr" panose="00000400000000000000" pitchFamily="2" charset="-78"/>
              </a:rPr>
              <a:t>درمان</a:t>
            </a:r>
            <a:r>
              <a:rPr lang="en-US" dirty="0" smtClean="0">
                <a:cs typeface="2  Badr" panose="00000400000000000000" pitchFamily="2" charset="-78"/>
              </a:rPr>
              <a:t> </a:t>
            </a:r>
            <a:r>
              <a:rPr lang="en-US" dirty="0" err="1" smtClean="0">
                <a:cs typeface="2  Badr" panose="00000400000000000000" pitchFamily="2" charset="-78"/>
              </a:rPr>
              <a:t>تنبلی</a:t>
            </a:r>
            <a:r>
              <a:rPr lang="en-US" dirty="0" smtClean="0">
                <a:cs typeface="2  Badr" panose="00000400000000000000" pitchFamily="2" charset="-78"/>
              </a:rPr>
              <a:t> </a:t>
            </a:r>
            <a:r>
              <a:rPr lang="en-US" dirty="0" err="1" smtClean="0">
                <a:cs typeface="2  Badr" panose="00000400000000000000" pitchFamily="2" charset="-78"/>
              </a:rPr>
              <a:t>چشم</a:t>
            </a:r>
            <a:r>
              <a:rPr lang="en-US" dirty="0" smtClean="0">
                <a:cs typeface="2  Badr" panose="00000400000000000000" pitchFamily="2" charset="-78"/>
              </a:rPr>
              <a:t> ب</a:t>
            </a:r>
            <a:r>
              <a:rPr lang="fa-IR" dirty="0" smtClean="0">
                <a:cs typeface="2  Badr" panose="00000400000000000000" pitchFamily="2" charset="-78"/>
              </a:rPr>
              <a:t>ه </a:t>
            </a:r>
            <a:r>
              <a:rPr lang="en-US" dirty="0" err="1" smtClean="0">
                <a:cs typeface="2  Badr" panose="00000400000000000000" pitchFamily="2" charset="-78"/>
              </a:rPr>
              <a:t>همراه</a:t>
            </a:r>
            <a:r>
              <a:rPr lang="en-US" dirty="0" smtClean="0">
                <a:cs typeface="2  Badr" panose="00000400000000000000" pitchFamily="2" charset="-78"/>
              </a:rPr>
              <a:t> </a:t>
            </a:r>
            <a:r>
              <a:rPr lang="en-US" dirty="0" err="1" smtClean="0">
                <a:cs typeface="2  Badr" panose="00000400000000000000" pitchFamily="2" charset="-78"/>
              </a:rPr>
              <a:t>دارد</a:t>
            </a:r>
            <a:r>
              <a:rPr lang="fa-IR" dirty="0" smtClean="0">
                <a:cs typeface="2  Badr" panose="00000400000000000000" pitchFamily="2" charset="-78"/>
              </a:rPr>
              <a:t>.</a:t>
            </a:r>
            <a:endParaRPr lang="en-US" dirty="0">
              <a:cs typeface="2  Badr" panose="00000400000000000000" pitchFamily="2" charset="-78"/>
            </a:endParaRPr>
          </a:p>
        </p:txBody>
      </p:sp>
      <p:pic>
        <p:nvPicPr>
          <p:cNvPr id="4" name="Picture 3"/>
          <p:cNvPicPr>
            <a:picLocks noChangeAspect="1"/>
          </p:cNvPicPr>
          <p:nvPr/>
        </p:nvPicPr>
        <p:blipFill>
          <a:blip r:embed="rId2"/>
          <a:stretch>
            <a:fillRect/>
          </a:stretch>
        </p:blipFill>
        <p:spPr>
          <a:xfrm>
            <a:off x="1329834" y="1471906"/>
            <a:ext cx="2518756" cy="1323388"/>
          </a:xfrm>
          <a:prstGeom prst="rect">
            <a:avLst/>
          </a:prstGeom>
        </p:spPr>
      </p:pic>
      <p:pic>
        <p:nvPicPr>
          <p:cNvPr id="6" name="Picture 5"/>
          <p:cNvPicPr>
            <a:picLocks noChangeAspect="1"/>
          </p:cNvPicPr>
          <p:nvPr/>
        </p:nvPicPr>
        <p:blipFill>
          <a:blip r:embed="rId3"/>
          <a:stretch>
            <a:fillRect/>
          </a:stretch>
        </p:blipFill>
        <p:spPr>
          <a:xfrm>
            <a:off x="1841716" y="3473771"/>
            <a:ext cx="2456901" cy="300558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randombar(horizontal)">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6888</TotalTime>
  <Words>3046</Words>
  <Application>Microsoft Office PowerPoint</Application>
  <PresentationFormat>Widescreen</PresentationFormat>
  <Paragraphs>261</Paragraphs>
  <Slides>37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2  Badr</vt:lpstr>
      <vt:lpstr>2  Baran</vt:lpstr>
      <vt:lpstr>2  Davat</vt:lpstr>
      <vt:lpstr>Arial</vt:lpstr>
      <vt:lpstr>Cambria Math</vt:lpstr>
      <vt:lpstr>Century Gothic</vt:lpstr>
      <vt:lpstr>Tahoma</vt:lpstr>
      <vt:lpstr>Wingdings 3</vt:lpstr>
      <vt:lpstr>Wisp</vt:lpstr>
      <vt:lpstr>PowerPoint Presentation</vt:lpstr>
      <vt:lpstr>PowerPoint Presentation</vt:lpstr>
      <vt:lpstr>مروری بر معاینات بالینی کودک 2 ماه تا 5 سال</vt:lpstr>
      <vt:lpstr>PowerPoint Presentation</vt:lpstr>
      <vt:lpstr>سرو گردن </vt:lpstr>
      <vt:lpstr>PowerPoint Presentation</vt:lpstr>
      <vt:lpstr>PowerPoint Presentation</vt:lpstr>
      <vt:lpstr>PowerPoint Presentation</vt:lpstr>
      <vt:lpstr> صورت </vt:lpstr>
      <vt:lpstr>صورت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معاینه عصبی</vt:lpstr>
      <vt:lpstr>PowerPoint Presentation</vt:lpstr>
      <vt:lpstr>رفلکس های شیرخواران</vt:lpstr>
      <vt:lpstr>قلب و عروق </vt:lpstr>
      <vt:lpstr>PowerPoint Presentation</vt:lpstr>
      <vt:lpstr>PowerPoint Presentation</vt:lpstr>
      <vt:lpstr>PowerPoint Presentation</vt:lpstr>
      <vt:lpstr>PowerPoint Presentation</vt:lpstr>
      <vt:lpstr>شکم</vt:lpstr>
      <vt:lpstr>PowerPoint Presentation</vt:lpstr>
      <vt:lpstr>پستان </vt:lpstr>
      <vt:lpstr>ژنیتالیا  </vt:lpstr>
      <vt:lpstr>PowerPoint Presentation</vt:lpstr>
      <vt:lpstr>اندام هاو ستون فقرات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مروری بر معاینات بالینی کودک 2تا 5 سال</dc:title>
  <dc:creator>Windows User</dc:creator>
  <cp:lastModifiedBy>Windows User</cp:lastModifiedBy>
  <cp:revision>221</cp:revision>
  <dcterms:created xsi:type="dcterms:W3CDTF">2025-09-28T09:03:00Z</dcterms:created>
  <dcterms:modified xsi:type="dcterms:W3CDTF">2025-10-18T04:29:43Z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FA4211139C3B478D9118113C0B01CE2F_12</vt:lpwstr>
  </property>
  <property fmtid="{D5CDD505-2E9C-101B-9397-08002B2CF9AE}" pid="3" name="KSOProductBuildVer">
    <vt:lpwstr>1033-12.2.0.21931</vt:lpwstr>
  </property>
</Properties>
</file>