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4"/>
  </p:notesMasterIdLst>
  <p:handoutMasterIdLst>
    <p:handoutMasterId r:id="rId85"/>
  </p:handoutMasterIdLst>
  <p:sldIdLst>
    <p:sldId id="259" r:id="rId2"/>
    <p:sldId id="310" r:id="rId3"/>
    <p:sldId id="260" r:id="rId4"/>
    <p:sldId id="264" r:id="rId5"/>
    <p:sldId id="265" r:id="rId6"/>
    <p:sldId id="266" r:id="rId7"/>
    <p:sldId id="267" r:id="rId8"/>
    <p:sldId id="268" r:id="rId9"/>
    <p:sldId id="303" r:id="rId10"/>
    <p:sldId id="338" r:id="rId11"/>
    <p:sldId id="311" r:id="rId12"/>
    <p:sldId id="270" r:id="rId13"/>
    <p:sldId id="339" r:id="rId14"/>
    <p:sldId id="340" r:id="rId15"/>
    <p:sldId id="341" r:id="rId16"/>
    <p:sldId id="271" r:id="rId17"/>
    <p:sldId id="273" r:id="rId18"/>
    <p:sldId id="269" r:id="rId19"/>
    <p:sldId id="272" r:id="rId20"/>
    <p:sldId id="274" r:id="rId21"/>
    <p:sldId id="312" r:id="rId22"/>
    <p:sldId id="275" r:id="rId23"/>
    <p:sldId id="342" r:id="rId24"/>
    <p:sldId id="343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276" r:id="rId43"/>
    <p:sldId id="313" r:id="rId44"/>
    <p:sldId id="278" r:id="rId45"/>
    <p:sldId id="279" r:id="rId46"/>
    <p:sldId id="314" r:id="rId47"/>
    <p:sldId id="280" r:id="rId48"/>
    <p:sldId id="344" r:id="rId49"/>
    <p:sldId id="345" r:id="rId50"/>
    <p:sldId id="346" r:id="rId51"/>
    <p:sldId id="347" r:id="rId52"/>
    <p:sldId id="348" r:id="rId53"/>
    <p:sldId id="349" r:id="rId54"/>
    <p:sldId id="350" r:id="rId55"/>
    <p:sldId id="352" r:id="rId56"/>
    <p:sldId id="353" r:id="rId57"/>
    <p:sldId id="354" r:id="rId58"/>
    <p:sldId id="355" r:id="rId59"/>
    <p:sldId id="351" r:id="rId60"/>
    <p:sldId id="356" r:id="rId61"/>
    <p:sldId id="317" r:id="rId62"/>
    <p:sldId id="300" r:id="rId63"/>
    <p:sldId id="301" r:id="rId64"/>
    <p:sldId id="318" r:id="rId65"/>
    <p:sldId id="302" r:id="rId66"/>
    <p:sldId id="304" r:id="rId67"/>
    <p:sldId id="321" r:id="rId68"/>
    <p:sldId id="320" r:id="rId69"/>
    <p:sldId id="322" r:id="rId70"/>
    <p:sldId id="305" r:id="rId71"/>
    <p:sldId id="306" r:id="rId72"/>
    <p:sldId id="308" r:id="rId73"/>
    <p:sldId id="309" r:id="rId74"/>
    <p:sldId id="323" r:id="rId75"/>
    <p:sldId id="324" r:id="rId76"/>
    <p:sldId id="307" r:id="rId77"/>
    <p:sldId id="325" r:id="rId78"/>
    <p:sldId id="326" r:id="rId79"/>
    <p:sldId id="327" r:id="rId80"/>
    <p:sldId id="328" r:id="rId81"/>
    <p:sldId id="337" r:id="rId82"/>
    <p:sldId id="319" r:id="rId8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8" autoAdjust="0"/>
    <p:restoredTop sz="94660"/>
  </p:normalViewPr>
  <p:slideViewPr>
    <p:cSldViewPr>
      <p:cViewPr varScale="1">
        <p:scale>
          <a:sx n="69" d="100"/>
          <a:sy n="69" d="100"/>
        </p:scale>
        <p:origin x="506" y="36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695F02-6B68-4577-8CC7-4E23898E415D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C26E1F-3CF0-464E-BDD9-B31A65C1DFAA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71EA5588-E98A-4DF5-87C5-2235E9F396A3}" type="parTrans" cxnId="{1EA70C8D-DC6D-428D-A286-3FB3FEA29914}">
      <dgm:prSet/>
      <dgm:spPr/>
      <dgm:t>
        <a:bodyPr/>
        <a:lstStyle/>
        <a:p>
          <a:pPr rtl="1"/>
          <a:endParaRPr lang="en-US" sz="1100"/>
        </a:p>
      </dgm:t>
    </dgm:pt>
    <dgm:pt modelId="{2C697AAB-C559-4A13-BF5B-58AE098D4088}" type="sibTrans" cxnId="{1EA70C8D-DC6D-428D-A286-3FB3FEA29914}">
      <dgm:prSet/>
      <dgm:spPr/>
      <dgm:t>
        <a:bodyPr/>
        <a:lstStyle/>
        <a:p>
          <a:pPr rtl="1"/>
          <a:endParaRPr lang="en-US" sz="1100"/>
        </a:p>
      </dgm:t>
    </dgm:pt>
    <dgm:pt modelId="{A10543B6-7245-42CD-8664-32CD6E4A023A}">
      <dgm:prSet phldrT="[Text]" custT="1"/>
      <dgm:spPr/>
      <dgm:t>
        <a:bodyPr/>
        <a:lstStyle/>
        <a:p>
          <a:pPr rtl="1"/>
          <a:r>
            <a:rPr lang="fa-IR" sz="2800" dirty="0" smtClean="0"/>
            <a:t>افزایش فشار اکسیژن شریانی</a:t>
          </a:r>
          <a:endParaRPr lang="en-US" sz="2800" dirty="0"/>
        </a:p>
      </dgm:t>
    </dgm:pt>
    <dgm:pt modelId="{FA88F570-DA6C-46D1-A1F2-7DB0AD76EB9F}" type="parTrans" cxnId="{2F8A20A5-8C7F-49AA-95FD-423849DDE875}">
      <dgm:prSet/>
      <dgm:spPr/>
      <dgm:t>
        <a:bodyPr/>
        <a:lstStyle/>
        <a:p>
          <a:pPr rtl="1"/>
          <a:endParaRPr lang="en-US" sz="1100"/>
        </a:p>
      </dgm:t>
    </dgm:pt>
    <dgm:pt modelId="{A89C410C-0521-4676-BF6A-473C4FD313FE}" type="sibTrans" cxnId="{2F8A20A5-8C7F-49AA-95FD-423849DDE875}">
      <dgm:prSet/>
      <dgm:spPr/>
      <dgm:t>
        <a:bodyPr/>
        <a:lstStyle/>
        <a:p>
          <a:pPr rtl="1"/>
          <a:endParaRPr lang="en-US" sz="1100"/>
        </a:p>
      </dgm:t>
    </dgm:pt>
    <dgm:pt modelId="{51B8EB3E-0A3A-46C1-956B-D650FA3C88DD}">
      <dgm:prSet phldrT="[Text]" custT="1"/>
      <dgm:spPr/>
      <dgm:t>
        <a:bodyPr/>
        <a:lstStyle/>
        <a:p>
          <a:pPr rtl="1"/>
          <a:r>
            <a:rPr lang="fa-IR" sz="2800" dirty="0" smtClean="0"/>
            <a:t>تجمع رادیکالهای آزاد</a:t>
          </a:r>
          <a:endParaRPr lang="en-US" sz="2800" dirty="0"/>
        </a:p>
      </dgm:t>
    </dgm:pt>
    <dgm:pt modelId="{6C456D76-D0C4-4699-AEAA-EC93380F1521}" type="parTrans" cxnId="{CE9BF083-641A-431B-87E8-7EB6C07B67CC}">
      <dgm:prSet/>
      <dgm:spPr/>
      <dgm:t>
        <a:bodyPr/>
        <a:lstStyle/>
        <a:p>
          <a:pPr rtl="1"/>
          <a:endParaRPr lang="en-US" sz="1100"/>
        </a:p>
      </dgm:t>
    </dgm:pt>
    <dgm:pt modelId="{6F6C465C-A9F3-4824-AA3E-58B7D56972B8}" type="sibTrans" cxnId="{CE9BF083-641A-431B-87E8-7EB6C07B67CC}">
      <dgm:prSet/>
      <dgm:spPr/>
      <dgm:t>
        <a:bodyPr/>
        <a:lstStyle/>
        <a:p>
          <a:pPr rtl="1"/>
          <a:endParaRPr lang="en-US" sz="1100"/>
        </a:p>
      </dgm:t>
    </dgm:pt>
    <dgm:pt modelId="{834E42C7-BA3E-4383-9600-E023D9034358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8FB6C687-344D-4FBC-A96D-9BB205060479}" type="parTrans" cxnId="{F791D57E-D08F-413E-A115-0741E89A2FCA}">
      <dgm:prSet/>
      <dgm:spPr/>
      <dgm:t>
        <a:bodyPr/>
        <a:lstStyle/>
        <a:p>
          <a:pPr rtl="1"/>
          <a:endParaRPr lang="en-US" sz="1100"/>
        </a:p>
      </dgm:t>
    </dgm:pt>
    <dgm:pt modelId="{8C8BC47D-352A-42B6-B132-413963602093}" type="sibTrans" cxnId="{F791D57E-D08F-413E-A115-0741E89A2FCA}">
      <dgm:prSet/>
      <dgm:spPr/>
      <dgm:t>
        <a:bodyPr/>
        <a:lstStyle/>
        <a:p>
          <a:pPr rtl="1"/>
          <a:endParaRPr lang="en-US" sz="1100"/>
        </a:p>
      </dgm:t>
    </dgm:pt>
    <dgm:pt modelId="{4A57E663-6E17-4370-8CDD-929850215B31}">
      <dgm:prSet phldrT="[Text]" custT="1"/>
      <dgm:spPr/>
      <dgm:t>
        <a:bodyPr/>
        <a:lstStyle/>
        <a:p>
          <a:pPr rtl="1"/>
          <a:r>
            <a:rPr lang="fa-IR" sz="2800" dirty="0" smtClean="0"/>
            <a:t>انسداد شریانها و </a:t>
          </a:r>
          <a:r>
            <a:rPr lang="fa-IR" sz="2800" dirty="0" err="1" smtClean="0"/>
            <a:t>مویرگها</a:t>
          </a:r>
          <a:endParaRPr lang="en-US" sz="2800" dirty="0"/>
        </a:p>
      </dgm:t>
    </dgm:pt>
    <dgm:pt modelId="{C220CB38-A40E-4E3A-BE22-F38DCDD46947}" type="parTrans" cxnId="{A6A02AB9-21A0-4184-841D-DEC49416173A}">
      <dgm:prSet/>
      <dgm:spPr/>
      <dgm:t>
        <a:bodyPr/>
        <a:lstStyle/>
        <a:p>
          <a:pPr rtl="1"/>
          <a:endParaRPr lang="en-US" sz="1100"/>
        </a:p>
      </dgm:t>
    </dgm:pt>
    <dgm:pt modelId="{A7FCA364-2AE6-42E9-A66F-8B9FC7B122F9}" type="sibTrans" cxnId="{A6A02AB9-21A0-4184-841D-DEC49416173A}">
      <dgm:prSet/>
      <dgm:spPr/>
      <dgm:t>
        <a:bodyPr/>
        <a:lstStyle/>
        <a:p>
          <a:pPr rtl="1"/>
          <a:endParaRPr lang="en-US" sz="1100"/>
        </a:p>
      </dgm:t>
    </dgm:pt>
    <dgm:pt modelId="{0E90B85F-AC3B-4481-BC5B-B1A6184E96C6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8F84CE63-8185-497B-88A5-C23D4004FCC1}" type="parTrans" cxnId="{3638E7E0-74E2-4DE5-9F27-E845E044716F}">
      <dgm:prSet/>
      <dgm:spPr/>
      <dgm:t>
        <a:bodyPr/>
        <a:lstStyle/>
        <a:p>
          <a:pPr rtl="1"/>
          <a:endParaRPr lang="en-US" sz="1100"/>
        </a:p>
      </dgm:t>
    </dgm:pt>
    <dgm:pt modelId="{83D99EEE-892B-4A00-878F-458F9958F4D8}" type="sibTrans" cxnId="{3638E7E0-74E2-4DE5-9F27-E845E044716F}">
      <dgm:prSet/>
      <dgm:spPr/>
      <dgm:t>
        <a:bodyPr/>
        <a:lstStyle/>
        <a:p>
          <a:pPr rtl="1"/>
          <a:endParaRPr lang="en-US" sz="1100"/>
        </a:p>
      </dgm:t>
    </dgm:pt>
    <dgm:pt modelId="{AAFF64CC-E02A-42C4-9FAB-21218952AFA0}">
      <dgm:prSet phldrT="[Text]" custT="1"/>
      <dgm:spPr/>
      <dgm:t>
        <a:bodyPr/>
        <a:lstStyle/>
        <a:p>
          <a:pPr rtl="1"/>
          <a:r>
            <a:rPr lang="fa-IR" sz="2800" dirty="0" err="1" smtClean="0"/>
            <a:t>ایسکمی</a:t>
          </a:r>
          <a:r>
            <a:rPr lang="fa-IR" sz="2800" dirty="0" smtClean="0"/>
            <a:t> شبکیه</a:t>
          </a:r>
          <a:endParaRPr lang="en-US" sz="2800" dirty="0"/>
        </a:p>
      </dgm:t>
    </dgm:pt>
    <dgm:pt modelId="{17A4DCB0-1129-4544-A4E3-7C1511AAF08A}" type="parTrans" cxnId="{C4965A77-DFE0-4E28-BEC1-6747A2BB29A5}">
      <dgm:prSet/>
      <dgm:spPr/>
      <dgm:t>
        <a:bodyPr/>
        <a:lstStyle/>
        <a:p>
          <a:pPr rtl="1"/>
          <a:endParaRPr lang="en-US" sz="1100"/>
        </a:p>
      </dgm:t>
    </dgm:pt>
    <dgm:pt modelId="{DCB646A9-5CC5-465D-B1AC-AE5BD27E08EE}" type="sibTrans" cxnId="{C4965A77-DFE0-4E28-BEC1-6747A2BB29A5}">
      <dgm:prSet/>
      <dgm:spPr/>
      <dgm:t>
        <a:bodyPr/>
        <a:lstStyle/>
        <a:p>
          <a:pPr rtl="1"/>
          <a:endParaRPr lang="en-US" sz="1100"/>
        </a:p>
      </dgm:t>
    </dgm:pt>
    <dgm:pt modelId="{59130846-20E1-4C53-A751-73B114874502}">
      <dgm:prSet phldrT="[Text]" custT="1"/>
      <dgm:spPr/>
      <dgm:t>
        <a:bodyPr/>
        <a:lstStyle/>
        <a:p>
          <a:pPr rtl="1"/>
          <a:endParaRPr lang="en-US" sz="1400" dirty="0"/>
        </a:p>
      </dgm:t>
    </dgm:pt>
    <dgm:pt modelId="{DB4D7BEB-3F11-4889-AA40-0AF2721A67B3}" type="parTrans" cxnId="{83A19BBD-1463-406C-8358-AC8406C2F0FC}">
      <dgm:prSet/>
      <dgm:spPr/>
      <dgm:t>
        <a:bodyPr/>
        <a:lstStyle/>
        <a:p>
          <a:pPr rtl="1"/>
          <a:endParaRPr lang="en-US" sz="1100"/>
        </a:p>
      </dgm:t>
    </dgm:pt>
    <dgm:pt modelId="{401E6B31-FABE-4A43-83F1-912AA930F751}" type="sibTrans" cxnId="{83A19BBD-1463-406C-8358-AC8406C2F0FC}">
      <dgm:prSet/>
      <dgm:spPr/>
      <dgm:t>
        <a:bodyPr/>
        <a:lstStyle/>
        <a:p>
          <a:pPr rtl="1"/>
          <a:endParaRPr lang="en-US" sz="1100"/>
        </a:p>
      </dgm:t>
    </dgm:pt>
    <dgm:pt modelId="{FDD7C929-CCAC-4BAD-890B-24BCBFEC16A2}" type="pres">
      <dgm:prSet presAssocID="{AE695F02-6B68-4577-8CC7-4E23898E415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6DF29B-7A0D-43D0-991C-D59554E558C4}" type="pres">
      <dgm:prSet presAssocID="{47C26E1F-3CF0-464E-BDD9-B31A65C1DFAA}" presName="composite" presStyleCnt="0"/>
      <dgm:spPr/>
    </dgm:pt>
    <dgm:pt modelId="{19B0F26B-6474-42D0-B56B-7711D5562C09}" type="pres">
      <dgm:prSet presAssocID="{47C26E1F-3CF0-464E-BDD9-B31A65C1DFA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18378-3631-494A-819D-9251DE667E81}" type="pres">
      <dgm:prSet presAssocID="{47C26E1F-3CF0-464E-BDD9-B31A65C1DFAA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A5EBA-F35C-468B-A7FC-2CDB7E4B1196}" type="pres">
      <dgm:prSet presAssocID="{2C697AAB-C559-4A13-BF5B-58AE098D4088}" presName="sp" presStyleCnt="0"/>
      <dgm:spPr/>
    </dgm:pt>
    <dgm:pt modelId="{B1DC31F1-CA8E-496D-A46A-4E2A20FB0217}" type="pres">
      <dgm:prSet presAssocID="{59130846-20E1-4C53-A751-73B114874502}" presName="composite" presStyleCnt="0"/>
      <dgm:spPr/>
    </dgm:pt>
    <dgm:pt modelId="{49944BA9-36F4-4F6D-976B-30CE9688C232}" type="pres">
      <dgm:prSet presAssocID="{59130846-20E1-4C53-A751-73B11487450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93095-B280-477F-A845-3B04829ACE29}" type="pres">
      <dgm:prSet presAssocID="{59130846-20E1-4C53-A751-73B11487450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FC52A3-27FA-4DAE-A2B7-6F3723AAB806}" type="pres">
      <dgm:prSet presAssocID="{401E6B31-FABE-4A43-83F1-912AA930F751}" presName="sp" presStyleCnt="0"/>
      <dgm:spPr/>
    </dgm:pt>
    <dgm:pt modelId="{F8DEBDEB-9C8F-44BC-967D-18319CE94F4B}" type="pres">
      <dgm:prSet presAssocID="{834E42C7-BA3E-4383-9600-E023D9034358}" presName="composite" presStyleCnt="0"/>
      <dgm:spPr/>
    </dgm:pt>
    <dgm:pt modelId="{A131D951-BDDC-403A-9B49-6F846F55B5A3}" type="pres">
      <dgm:prSet presAssocID="{834E42C7-BA3E-4383-9600-E023D903435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80644-98BF-4885-BE86-F9D6E5C04F68}" type="pres">
      <dgm:prSet presAssocID="{834E42C7-BA3E-4383-9600-E023D903435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577CA6-86FF-41F3-8217-E9D1CA5827DA}" type="pres">
      <dgm:prSet presAssocID="{8C8BC47D-352A-42B6-B132-413963602093}" presName="sp" presStyleCnt="0"/>
      <dgm:spPr/>
    </dgm:pt>
    <dgm:pt modelId="{3A3C374A-5743-4F06-9EA4-B6EFC3C6BBAB}" type="pres">
      <dgm:prSet presAssocID="{0E90B85F-AC3B-4481-BC5B-B1A6184E96C6}" presName="composite" presStyleCnt="0"/>
      <dgm:spPr/>
    </dgm:pt>
    <dgm:pt modelId="{70D94160-34EB-4687-B67C-21C8152F595E}" type="pres">
      <dgm:prSet presAssocID="{0E90B85F-AC3B-4481-BC5B-B1A6184E96C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E1EAD-4223-4041-A291-12D702C6A8C4}" type="pres">
      <dgm:prSet presAssocID="{0E90B85F-AC3B-4481-BC5B-B1A6184E96C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885F49-6023-4209-959C-763A8ABBDBFB}" type="presOf" srcId="{A10543B6-7245-42CD-8664-32CD6E4A023A}" destId="{DDE18378-3631-494A-819D-9251DE667E81}" srcOrd="0" destOrd="0" presId="urn:microsoft.com/office/officeart/2005/8/layout/chevron2"/>
    <dgm:cxn modelId="{2F8A20A5-8C7F-49AA-95FD-423849DDE875}" srcId="{47C26E1F-3CF0-464E-BDD9-B31A65C1DFAA}" destId="{A10543B6-7245-42CD-8664-32CD6E4A023A}" srcOrd="0" destOrd="0" parTransId="{FA88F570-DA6C-46D1-A1F2-7DB0AD76EB9F}" sibTransId="{A89C410C-0521-4676-BF6A-473C4FD313FE}"/>
    <dgm:cxn modelId="{CE9BF083-641A-431B-87E8-7EB6C07B67CC}" srcId="{59130846-20E1-4C53-A751-73B114874502}" destId="{51B8EB3E-0A3A-46C1-956B-D650FA3C88DD}" srcOrd="0" destOrd="0" parTransId="{6C456D76-D0C4-4699-AEAA-EC93380F1521}" sibTransId="{6F6C465C-A9F3-4824-AA3E-58B7D56972B8}"/>
    <dgm:cxn modelId="{046A0501-F541-4456-A394-607D942446E5}" type="presOf" srcId="{59130846-20E1-4C53-A751-73B114874502}" destId="{49944BA9-36F4-4F6D-976B-30CE9688C232}" srcOrd="0" destOrd="0" presId="urn:microsoft.com/office/officeart/2005/8/layout/chevron2"/>
    <dgm:cxn modelId="{1EA70C8D-DC6D-428D-A286-3FB3FEA29914}" srcId="{AE695F02-6B68-4577-8CC7-4E23898E415D}" destId="{47C26E1F-3CF0-464E-BDD9-B31A65C1DFAA}" srcOrd="0" destOrd="0" parTransId="{71EA5588-E98A-4DF5-87C5-2235E9F396A3}" sibTransId="{2C697AAB-C559-4A13-BF5B-58AE098D4088}"/>
    <dgm:cxn modelId="{C4965A77-DFE0-4E28-BEC1-6747A2BB29A5}" srcId="{0E90B85F-AC3B-4481-BC5B-B1A6184E96C6}" destId="{AAFF64CC-E02A-42C4-9FAB-21218952AFA0}" srcOrd="0" destOrd="0" parTransId="{17A4DCB0-1129-4544-A4E3-7C1511AAF08A}" sibTransId="{DCB646A9-5CC5-465D-B1AC-AE5BD27E08EE}"/>
    <dgm:cxn modelId="{1EA3B62A-F573-469D-BC03-B63E2A93E484}" type="presOf" srcId="{AE695F02-6B68-4577-8CC7-4E23898E415D}" destId="{FDD7C929-CCAC-4BAD-890B-24BCBFEC16A2}" srcOrd="0" destOrd="0" presId="urn:microsoft.com/office/officeart/2005/8/layout/chevron2"/>
    <dgm:cxn modelId="{F791D57E-D08F-413E-A115-0741E89A2FCA}" srcId="{AE695F02-6B68-4577-8CC7-4E23898E415D}" destId="{834E42C7-BA3E-4383-9600-E023D9034358}" srcOrd="2" destOrd="0" parTransId="{8FB6C687-344D-4FBC-A96D-9BB205060479}" sibTransId="{8C8BC47D-352A-42B6-B132-413963602093}"/>
    <dgm:cxn modelId="{E262A999-AE63-49F5-B8A7-6E1CB79CCE29}" type="presOf" srcId="{4A57E663-6E17-4370-8CDD-929850215B31}" destId="{E1E80644-98BF-4885-BE86-F9D6E5C04F68}" srcOrd="0" destOrd="0" presId="urn:microsoft.com/office/officeart/2005/8/layout/chevron2"/>
    <dgm:cxn modelId="{83A19BBD-1463-406C-8358-AC8406C2F0FC}" srcId="{AE695F02-6B68-4577-8CC7-4E23898E415D}" destId="{59130846-20E1-4C53-A751-73B114874502}" srcOrd="1" destOrd="0" parTransId="{DB4D7BEB-3F11-4889-AA40-0AF2721A67B3}" sibTransId="{401E6B31-FABE-4A43-83F1-912AA930F751}"/>
    <dgm:cxn modelId="{42D413BD-CD3B-4047-922E-35EBAA01C88A}" type="presOf" srcId="{834E42C7-BA3E-4383-9600-E023D9034358}" destId="{A131D951-BDDC-403A-9B49-6F846F55B5A3}" srcOrd="0" destOrd="0" presId="urn:microsoft.com/office/officeart/2005/8/layout/chevron2"/>
    <dgm:cxn modelId="{A6A02AB9-21A0-4184-841D-DEC49416173A}" srcId="{834E42C7-BA3E-4383-9600-E023D9034358}" destId="{4A57E663-6E17-4370-8CDD-929850215B31}" srcOrd="0" destOrd="0" parTransId="{C220CB38-A40E-4E3A-BE22-F38DCDD46947}" sibTransId="{A7FCA364-2AE6-42E9-A66F-8B9FC7B122F9}"/>
    <dgm:cxn modelId="{5C1A2914-5DE7-426B-985F-F90335A9B820}" type="presOf" srcId="{47C26E1F-3CF0-464E-BDD9-B31A65C1DFAA}" destId="{19B0F26B-6474-42D0-B56B-7711D5562C09}" srcOrd="0" destOrd="0" presId="urn:microsoft.com/office/officeart/2005/8/layout/chevron2"/>
    <dgm:cxn modelId="{DC4EE161-FE0A-40AF-86C0-E0D579E0193A}" type="presOf" srcId="{AAFF64CC-E02A-42C4-9FAB-21218952AFA0}" destId="{261E1EAD-4223-4041-A291-12D702C6A8C4}" srcOrd="0" destOrd="0" presId="urn:microsoft.com/office/officeart/2005/8/layout/chevron2"/>
    <dgm:cxn modelId="{3638E7E0-74E2-4DE5-9F27-E845E044716F}" srcId="{AE695F02-6B68-4577-8CC7-4E23898E415D}" destId="{0E90B85F-AC3B-4481-BC5B-B1A6184E96C6}" srcOrd="3" destOrd="0" parTransId="{8F84CE63-8185-497B-88A5-C23D4004FCC1}" sibTransId="{83D99EEE-892B-4A00-878F-458F9958F4D8}"/>
    <dgm:cxn modelId="{200B0EF4-B4C4-4941-817B-0C0A4C4A9095}" type="presOf" srcId="{51B8EB3E-0A3A-46C1-956B-D650FA3C88DD}" destId="{0B793095-B280-477F-A845-3B04829ACE29}" srcOrd="0" destOrd="0" presId="urn:microsoft.com/office/officeart/2005/8/layout/chevron2"/>
    <dgm:cxn modelId="{D4C5FD95-F406-48E2-A88C-44046E3973D2}" type="presOf" srcId="{0E90B85F-AC3B-4481-BC5B-B1A6184E96C6}" destId="{70D94160-34EB-4687-B67C-21C8152F595E}" srcOrd="0" destOrd="0" presId="urn:microsoft.com/office/officeart/2005/8/layout/chevron2"/>
    <dgm:cxn modelId="{A7FF2924-535C-4BAB-B6C1-F8FFAB65897F}" type="presParOf" srcId="{FDD7C929-CCAC-4BAD-890B-24BCBFEC16A2}" destId="{F66DF29B-7A0D-43D0-991C-D59554E558C4}" srcOrd="0" destOrd="0" presId="urn:microsoft.com/office/officeart/2005/8/layout/chevron2"/>
    <dgm:cxn modelId="{41DAA104-D2A5-42F7-8BDC-89645017BD51}" type="presParOf" srcId="{F66DF29B-7A0D-43D0-991C-D59554E558C4}" destId="{19B0F26B-6474-42D0-B56B-7711D5562C09}" srcOrd="0" destOrd="0" presId="urn:microsoft.com/office/officeart/2005/8/layout/chevron2"/>
    <dgm:cxn modelId="{C19A0FFD-3D0D-485A-9384-8807CD1A3D93}" type="presParOf" srcId="{F66DF29B-7A0D-43D0-991C-D59554E558C4}" destId="{DDE18378-3631-494A-819D-9251DE667E81}" srcOrd="1" destOrd="0" presId="urn:microsoft.com/office/officeart/2005/8/layout/chevron2"/>
    <dgm:cxn modelId="{5BFA3895-DABE-4A3C-98A7-D050323025E9}" type="presParOf" srcId="{FDD7C929-CCAC-4BAD-890B-24BCBFEC16A2}" destId="{208A5EBA-F35C-468B-A7FC-2CDB7E4B1196}" srcOrd="1" destOrd="0" presId="urn:microsoft.com/office/officeart/2005/8/layout/chevron2"/>
    <dgm:cxn modelId="{FF0DD623-E880-4E99-B640-4C9F2563F880}" type="presParOf" srcId="{FDD7C929-CCAC-4BAD-890B-24BCBFEC16A2}" destId="{B1DC31F1-CA8E-496D-A46A-4E2A20FB0217}" srcOrd="2" destOrd="0" presId="urn:microsoft.com/office/officeart/2005/8/layout/chevron2"/>
    <dgm:cxn modelId="{1586A21E-D2C7-4FF3-9B3E-68284DBBC5F0}" type="presParOf" srcId="{B1DC31F1-CA8E-496D-A46A-4E2A20FB0217}" destId="{49944BA9-36F4-4F6D-976B-30CE9688C232}" srcOrd="0" destOrd="0" presId="urn:microsoft.com/office/officeart/2005/8/layout/chevron2"/>
    <dgm:cxn modelId="{12740276-BC7B-4D77-8DFF-1BCB205FC51D}" type="presParOf" srcId="{B1DC31F1-CA8E-496D-A46A-4E2A20FB0217}" destId="{0B793095-B280-477F-A845-3B04829ACE29}" srcOrd="1" destOrd="0" presId="urn:microsoft.com/office/officeart/2005/8/layout/chevron2"/>
    <dgm:cxn modelId="{C53E56B8-EC90-480A-80B0-B8AE9643519C}" type="presParOf" srcId="{FDD7C929-CCAC-4BAD-890B-24BCBFEC16A2}" destId="{1EFC52A3-27FA-4DAE-A2B7-6F3723AAB806}" srcOrd="3" destOrd="0" presId="urn:microsoft.com/office/officeart/2005/8/layout/chevron2"/>
    <dgm:cxn modelId="{F8D0BF13-A6F1-4500-8768-24C912B6B919}" type="presParOf" srcId="{FDD7C929-CCAC-4BAD-890B-24BCBFEC16A2}" destId="{F8DEBDEB-9C8F-44BC-967D-18319CE94F4B}" srcOrd="4" destOrd="0" presId="urn:microsoft.com/office/officeart/2005/8/layout/chevron2"/>
    <dgm:cxn modelId="{66AE1ED2-D7A6-458D-81D4-BBFBB36E6FD3}" type="presParOf" srcId="{F8DEBDEB-9C8F-44BC-967D-18319CE94F4B}" destId="{A131D951-BDDC-403A-9B49-6F846F55B5A3}" srcOrd="0" destOrd="0" presId="urn:microsoft.com/office/officeart/2005/8/layout/chevron2"/>
    <dgm:cxn modelId="{209BC060-4788-43EE-A40D-D7A19DAD827F}" type="presParOf" srcId="{F8DEBDEB-9C8F-44BC-967D-18319CE94F4B}" destId="{E1E80644-98BF-4885-BE86-F9D6E5C04F68}" srcOrd="1" destOrd="0" presId="urn:microsoft.com/office/officeart/2005/8/layout/chevron2"/>
    <dgm:cxn modelId="{5D2873BF-AC5A-4EFE-996F-0F5DD3AB8948}" type="presParOf" srcId="{FDD7C929-CCAC-4BAD-890B-24BCBFEC16A2}" destId="{F9577CA6-86FF-41F3-8217-E9D1CA5827DA}" srcOrd="5" destOrd="0" presId="urn:microsoft.com/office/officeart/2005/8/layout/chevron2"/>
    <dgm:cxn modelId="{7E91D857-B616-4591-A2AB-E50C73DB6119}" type="presParOf" srcId="{FDD7C929-CCAC-4BAD-890B-24BCBFEC16A2}" destId="{3A3C374A-5743-4F06-9EA4-B6EFC3C6BBAB}" srcOrd="6" destOrd="0" presId="urn:microsoft.com/office/officeart/2005/8/layout/chevron2"/>
    <dgm:cxn modelId="{AF010267-3083-4CF1-BB55-42A64D657E6B}" type="presParOf" srcId="{3A3C374A-5743-4F06-9EA4-B6EFC3C6BBAB}" destId="{70D94160-34EB-4687-B67C-21C8152F595E}" srcOrd="0" destOrd="0" presId="urn:microsoft.com/office/officeart/2005/8/layout/chevron2"/>
    <dgm:cxn modelId="{52FCB8D0-2469-4C25-867C-E473BF10CBB5}" type="presParOf" srcId="{3A3C374A-5743-4F06-9EA4-B6EFC3C6BBAB}" destId="{261E1EAD-4223-4041-A291-12D702C6A8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858FDF-3726-4070-B55B-33DA5B6BE5DA}" type="doc">
      <dgm:prSet loTypeId="urn:microsoft.com/office/officeart/2005/8/layout/StepDown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B76BE4-27CF-49B7-9C81-31EBF69AC670}">
      <dgm:prSet phldrT="[Text]" custT="1"/>
      <dgm:spPr/>
      <dgm:t>
        <a:bodyPr/>
        <a:lstStyle/>
        <a:p>
          <a:r>
            <a:rPr lang="en-US" sz="1800" dirty="0" smtClean="0"/>
            <a:t>Increased oxygen pressure</a:t>
          </a:r>
          <a:endParaRPr lang="en-US" sz="1800" dirty="0"/>
        </a:p>
      </dgm:t>
    </dgm:pt>
    <dgm:pt modelId="{9DE87D7F-0DDE-4645-BE8E-FE3EA97AA28D}" type="parTrans" cxnId="{3C45EA85-27D3-49DA-8CE2-7A7A14AE4234}">
      <dgm:prSet/>
      <dgm:spPr/>
      <dgm:t>
        <a:bodyPr/>
        <a:lstStyle/>
        <a:p>
          <a:endParaRPr lang="en-US"/>
        </a:p>
      </dgm:t>
    </dgm:pt>
    <dgm:pt modelId="{94F25231-55C0-469E-9B57-100F7541C9FF}" type="sibTrans" cxnId="{3C45EA85-27D3-49DA-8CE2-7A7A14AE4234}">
      <dgm:prSet/>
      <dgm:spPr/>
      <dgm:t>
        <a:bodyPr/>
        <a:lstStyle/>
        <a:p>
          <a:endParaRPr lang="en-US"/>
        </a:p>
      </dgm:t>
    </dgm:pt>
    <dgm:pt modelId="{158593D7-9AF5-4996-B7CD-665B8BCD5FB1}">
      <dgm:prSet phldrT="[Text]" custT="1"/>
      <dgm:spPr/>
      <dgm:t>
        <a:bodyPr/>
        <a:lstStyle/>
        <a:p>
          <a:r>
            <a:rPr lang="en-US" sz="1800" dirty="0" smtClean="0"/>
            <a:t>Retinal ischemia</a:t>
          </a:r>
          <a:endParaRPr lang="en-US" sz="1800" dirty="0"/>
        </a:p>
      </dgm:t>
    </dgm:pt>
    <dgm:pt modelId="{60FACF71-20DD-4EFB-B969-AD974436AE20}" type="parTrans" cxnId="{B99FC018-B035-4927-A8AC-3D441A9631C9}">
      <dgm:prSet/>
      <dgm:spPr/>
      <dgm:t>
        <a:bodyPr/>
        <a:lstStyle/>
        <a:p>
          <a:endParaRPr lang="en-US"/>
        </a:p>
      </dgm:t>
    </dgm:pt>
    <dgm:pt modelId="{A0CF4572-ED76-49C9-A369-77A8A05CF42C}" type="sibTrans" cxnId="{B99FC018-B035-4927-A8AC-3D441A9631C9}">
      <dgm:prSet/>
      <dgm:spPr/>
      <dgm:t>
        <a:bodyPr/>
        <a:lstStyle/>
        <a:p>
          <a:endParaRPr lang="en-US"/>
        </a:p>
      </dgm:t>
    </dgm:pt>
    <dgm:pt modelId="{CA033E29-9632-4F23-B3B3-626C226B7EC3}">
      <dgm:prSet phldrT="[Text]" custT="1"/>
      <dgm:spPr/>
      <dgm:t>
        <a:bodyPr/>
        <a:lstStyle/>
        <a:p>
          <a:r>
            <a:rPr lang="en-US" sz="1400" dirty="0" smtClean="0"/>
            <a:t>Neovascularization</a:t>
          </a:r>
          <a:endParaRPr lang="en-US" sz="1400" dirty="0"/>
        </a:p>
      </dgm:t>
    </dgm:pt>
    <dgm:pt modelId="{461721D4-CFD8-4869-B734-FE8B3779DC08}" type="parTrans" cxnId="{3C841E5F-A958-440A-84BE-6484B4F83CD7}">
      <dgm:prSet/>
      <dgm:spPr/>
      <dgm:t>
        <a:bodyPr/>
        <a:lstStyle/>
        <a:p>
          <a:endParaRPr lang="en-US"/>
        </a:p>
      </dgm:t>
    </dgm:pt>
    <dgm:pt modelId="{CB6F2DFD-9FA6-4D18-B359-C47DC5957595}" type="sibTrans" cxnId="{3C841E5F-A958-440A-84BE-6484B4F83CD7}">
      <dgm:prSet/>
      <dgm:spPr/>
      <dgm:t>
        <a:bodyPr/>
        <a:lstStyle/>
        <a:p>
          <a:endParaRPr lang="en-US"/>
        </a:p>
      </dgm:t>
    </dgm:pt>
    <dgm:pt modelId="{6F0CA49B-9EFD-4212-A548-80443A94A289}">
      <dgm:prSet phldrT="[Text]" custT="1"/>
      <dgm:spPr/>
      <dgm:t>
        <a:bodyPr/>
        <a:lstStyle/>
        <a:p>
          <a:r>
            <a:rPr lang="en-US" sz="2000" dirty="0" smtClean="0"/>
            <a:t>Fibrosis</a:t>
          </a:r>
          <a:endParaRPr lang="en-US" sz="1000" dirty="0"/>
        </a:p>
      </dgm:t>
    </dgm:pt>
    <dgm:pt modelId="{E0470DE2-0E34-4112-B1C8-BADE559B0648}" type="parTrans" cxnId="{56F2D1BA-EA7A-4DB5-B4D4-D1E6FA9F0E17}">
      <dgm:prSet/>
      <dgm:spPr/>
      <dgm:t>
        <a:bodyPr/>
        <a:lstStyle/>
        <a:p>
          <a:endParaRPr lang="en-US"/>
        </a:p>
      </dgm:t>
    </dgm:pt>
    <dgm:pt modelId="{C351B6F1-92F3-488C-93A8-52A519CC2A70}" type="sibTrans" cxnId="{56F2D1BA-EA7A-4DB5-B4D4-D1E6FA9F0E17}">
      <dgm:prSet/>
      <dgm:spPr/>
      <dgm:t>
        <a:bodyPr/>
        <a:lstStyle/>
        <a:p>
          <a:endParaRPr lang="en-US"/>
        </a:p>
      </dgm:t>
    </dgm:pt>
    <dgm:pt modelId="{4EC65E41-F140-45A1-B2CA-61E7391A957D}">
      <dgm:prSet phldrT="[Text]" custT="1"/>
      <dgm:spPr/>
      <dgm:t>
        <a:bodyPr/>
        <a:lstStyle/>
        <a:p>
          <a:r>
            <a:rPr lang="en-US" sz="1800" dirty="0" smtClean="0"/>
            <a:t>Retinal detachment</a:t>
          </a:r>
          <a:endParaRPr lang="en-US" sz="1800" dirty="0"/>
        </a:p>
      </dgm:t>
    </dgm:pt>
    <dgm:pt modelId="{85439AB0-C589-475F-AB58-D0D7FC94BB1A}" type="parTrans" cxnId="{1A78F702-1CE7-4DE7-A176-172051FFB989}">
      <dgm:prSet/>
      <dgm:spPr/>
      <dgm:t>
        <a:bodyPr/>
        <a:lstStyle/>
        <a:p>
          <a:endParaRPr lang="en-US"/>
        </a:p>
      </dgm:t>
    </dgm:pt>
    <dgm:pt modelId="{11D99C8A-A46F-4A64-9724-4A9A7C72A3B6}" type="sibTrans" cxnId="{1A78F702-1CE7-4DE7-A176-172051FFB989}">
      <dgm:prSet/>
      <dgm:spPr/>
      <dgm:t>
        <a:bodyPr/>
        <a:lstStyle/>
        <a:p>
          <a:endParaRPr lang="en-US"/>
        </a:p>
      </dgm:t>
    </dgm:pt>
    <dgm:pt modelId="{88E13C29-0FDF-4098-A866-9B3DEBBBB6B9}">
      <dgm:prSet phldrT="[Text]" custT="1"/>
      <dgm:spPr/>
      <dgm:t>
        <a:bodyPr/>
        <a:lstStyle/>
        <a:p>
          <a:r>
            <a:rPr lang="en-US" sz="1600" dirty="0" err="1" smtClean="0"/>
            <a:t>Vasculogenesis</a:t>
          </a:r>
          <a:r>
            <a:rPr lang="en-US" sz="1600" dirty="0" smtClean="0"/>
            <a:t> mediators</a:t>
          </a:r>
          <a:endParaRPr lang="en-US" sz="1600" dirty="0"/>
        </a:p>
      </dgm:t>
    </dgm:pt>
    <dgm:pt modelId="{8EA6A7FE-91F8-40AF-A80C-2FD7949570E0}" type="sibTrans" cxnId="{C0D9680E-C3C7-46D2-81CD-813E5CC20123}">
      <dgm:prSet/>
      <dgm:spPr/>
      <dgm:t>
        <a:bodyPr/>
        <a:lstStyle/>
        <a:p>
          <a:endParaRPr lang="en-US"/>
        </a:p>
      </dgm:t>
    </dgm:pt>
    <dgm:pt modelId="{6DA5E5DC-2107-402F-AE5C-68490F4972DA}" type="parTrans" cxnId="{C0D9680E-C3C7-46D2-81CD-813E5CC20123}">
      <dgm:prSet/>
      <dgm:spPr/>
      <dgm:t>
        <a:bodyPr/>
        <a:lstStyle/>
        <a:p>
          <a:endParaRPr lang="en-US"/>
        </a:p>
      </dgm:t>
    </dgm:pt>
    <dgm:pt modelId="{4E11B165-43F8-446C-87EF-276198BFDE65}" type="pres">
      <dgm:prSet presAssocID="{05858FDF-3726-4070-B55B-33DA5B6BE5D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AE6E740-0026-4270-8688-DF9C43CA2AFA}" type="pres">
      <dgm:prSet presAssocID="{49B76BE4-27CF-49B7-9C81-31EBF69AC670}" presName="composite" presStyleCnt="0"/>
      <dgm:spPr/>
    </dgm:pt>
    <dgm:pt modelId="{584D1DD0-8E47-4DB3-A445-B888A262F156}" type="pres">
      <dgm:prSet presAssocID="{49B76BE4-27CF-49B7-9C81-31EBF69AC670}" presName="bentUpArrow1" presStyleLbl="alignImgPlace1" presStyleIdx="0" presStyleCnt="5"/>
      <dgm:spPr/>
    </dgm:pt>
    <dgm:pt modelId="{EF7F2BC0-1F17-49B5-9E38-44723FAF6F79}" type="pres">
      <dgm:prSet presAssocID="{49B76BE4-27CF-49B7-9C81-31EBF69AC670}" presName="ParentText" presStyleLbl="node1" presStyleIdx="0" presStyleCnt="6" custScaleX="1225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FC44F-91B1-42BD-84D5-095313EDFDD4}" type="pres">
      <dgm:prSet presAssocID="{49B76BE4-27CF-49B7-9C81-31EBF69AC670}" presName="ChildText" presStyleLbl="revTx" presStyleIdx="0" presStyleCnt="5" custScaleX="257437" custLinFactX="52105" custLinFactNeighborX="100000" custLinFactNeighborY="2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C03A5-B828-40A8-B3A8-3F5F20D19285}" type="pres">
      <dgm:prSet presAssocID="{94F25231-55C0-469E-9B57-100F7541C9FF}" presName="sibTrans" presStyleCnt="0"/>
      <dgm:spPr/>
    </dgm:pt>
    <dgm:pt modelId="{552CC070-18F2-4BD0-87BF-FF50BFEF3259}" type="pres">
      <dgm:prSet presAssocID="{158593D7-9AF5-4996-B7CD-665B8BCD5FB1}" presName="composite" presStyleCnt="0"/>
      <dgm:spPr/>
    </dgm:pt>
    <dgm:pt modelId="{D055FEE4-80D2-44A4-BE71-0435BE39A1DC}" type="pres">
      <dgm:prSet presAssocID="{158593D7-9AF5-4996-B7CD-665B8BCD5FB1}" presName="bentUpArrow1" presStyleLbl="alignImgPlace1" presStyleIdx="1" presStyleCnt="5"/>
      <dgm:spPr/>
    </dgm:pt>
    <dgm:pt modelId="{0984C26E-143C-4956-B5B6-0DF0C7BBF6CB}" type="pres">
      <dgm:prSet presAssocID="{158593D7-9AF5-4996-B7CD-665B8BCD5FB1}" presName="ParentText" presStyleLbl="node1" presStyleIdx="1" presStyleCnt="6" custScaleX="1536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9B06E-7477-45F2-AB4C-3792F9C3A003}" type="pres">
      <dgm:prSet presAssocID="{158593D7-9AF5-4996-B7CD-665B8BCD5FB1}" presName="ChildText" presStyleLbl="revTx" presStyleIdx="1" presStyleCnt="5" custScaleX="278493" custLinFactX="5313" custLinFactNeighborX="100000" custLinFactNeighborY="-45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B1067-853D-4057-85FF-DF07A15DF0FD}" type="pres">
      <dgm:prSet presAssocID="{A0CF4572-ED76-49C9-A369-77A8A05CF42C}" presName="sibTrans" presStyleCnt="0"/>
      <dgm:spPr/>
    </dgm:pt>
    <dgm:pt modelId="{810B9043-FAEA-4630-81BC-9EFA0CEB2FB6}" type="pres">
      <dgm:prSet presAssocID="{88E13C29-0FDF-4098-A866-9B3DEBBBB6B9}" presName="composite" presStyleCnt="0"/>
      <dgm:spPr/>
    </dgm:pt>
    <dgm:pt modelId="{1B9F4E19-F885-4BA7-8AA1-335707D39FD9}" type="pres">
      <dgm:prSet presAssocID="{88E13C29-0FDF-4098-A866-9B3DEBBBB6B9}" presName="bentUpArrow1" presStyleLbl="alignImgPlace1" presStyleIdx="2" presStyleCnt="5"/>
      <dgm:spPr/>
    </dgm:pt>
    <dgm:pt modelId="{31EF640F-A960-4A0A-9AAC-3AAE95AA0B82}" type="pres">
      <dgm:prSet presAssocID="{88E13C29-0FDF-4098-A866-9B3DEBBBB6B9}" presName="ParentText" presStyleLbl="node1" presStyleIdx="2" presStyleCnt="6" custScaleX="1390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05AE3-1B84-413B-AB63-E63B51A0585A}" type="pres">
      <dgm:prSet presAssocID="{88E13C29-0FDF-4098-A866-9B3DEBBBB6B9}" presName="ChildText" presStyleLbl="revTx" presStyleIdx="2" presStyleCnt="5" custScaleX="367642" custLinFactX="94901" custLinFactNeighborX="100000" custLinFactNeighborY="-18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AFF2D-780A-44BD-AFD7-AF72BD447FBB}" type="pres">
      <dgm:prSet presAssocID="{8EA6A7FE-91F8-40AF-A80C-2FD7949570E0}" presName="sibTrans" presStyleCnt="0"/>
      <dgm:spPr/>
    </dgm:pt>
    <dgm:pt modelId="{92DFB269-02CA-4C42-949B-F801DCD2E43A}" type="pres">
      <dgm:prSet presAssocID="{CA033E29-9632-4F23-B3B3-626C226B7EC3}" presName="composite" presStyleCnt="0"/>
      <dgm:spPr/>
    </dgm:pt>
    <dgm:pt modelId="{3E34302D-2056-4FC5-90E3-5F4436CDACC7}" type="pres">
      <dgm:prSet presAssocID="{CA033E29-9632-4F23-B3B3-626C226B7EC3}" presName="bentUpArrow1" presStyleLbl="alignImgPlace1" presStyleIdx="3" presStyleCnt="5"/>
      <dgm:spPr/>
    </dgm:pt>
    <dgm:pt modelId="{80105D49-3586-4533-A031-6946D446615D}" type="pres">
      <dgm:prSet presAssocID="{CA033E29-9632-4F23-B3B3-626C226B7EC3}" presName="ParentText" presStyleLbl="node1" presStyleIdx="3" presStyleCnt="6" custScaleX="14182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62DCE1-31FF-43B9-BA80-955C3250E46B}" type="pres">
      <dgm:prSet presAssocID="{CA033E29-9632-4F23-B3B3-626C226B7EC3}" presName="Child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59148E-51BF-43F4-B109-6369F26B4AFC}" type="pres">
      <dgm:prSet presAssocID="{CB6F2DFD-9FA6-4D18-B359-C47DC5957595}" presName="sibTrans" presStyleCnt="0"/>
      <dgm:spPr/>
    </dgm:pt>
    <dgm:pt modelId="{336D240F-B333-4631-BECE-9952C56F298C}" type="pres">
      <dgm:prSet presAssocID="{6F0CA49B-9EFD-4212-A548-80443A94A289}" presName="composite" presStyleCnt="0"/>
      <dgm:spPr/>
    </dgm:pt>
    <dgm:pt modelId="{134F3A14-62D9-42CD-882B-F4F11624826F}" type="pres">
      <dgm:prSet presAssocID="{6F0CA49B-9EFD-4212-A548-80443A94A289}" presName="bentUpArrow1" presStyleLbl="alignImgPlace1" presStyleIdx="4" presStyleCnt="5"/>
      <dgm:spPr/>
    </dgm:pt>
    <dgm:pt modelId="{0F83E744-B28C-475E-A778-EE602B4A3AE6}" type="pres">
      <dgm:prSet presAssocID="{6F0CA49B-9EFD-4212-A548-80443A94A289}" presName="ParentText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A88DC3-08A2-4C6A-A0A5-2D9C0CEA123D}" type="pres">
      <dgm:prSet presAssocID="{6F0CA49B-9EFD-4212-A548-80443A94A289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E21861-5568-4BB6-A820-9AABF5B2721F}" type="pres">
      <dgm:prSet presAssocID="{C351B6F1-92F3-488C-93A8-52A519CC2A70}" presName="sibTrans" presStyleCnt="0"/>
      <dgm:spPr/>
    </dgm:pt>
    <dgm:pt modelId="{998580B2-A50A-459C-B1AF-E217A429E371}" type="pres">
      <dgm:prSet presAssocID="{4EC65E41-F140-45A1-B2CA-61E7391A957D}" presName="composite" presStyleCnt="0"/>
      <dgm:spPr/>
    </dgm:pt>
    <dgm:pt modelId="{8C949027-B942-4E1E-A59E-D926B997CAD3}" type="pres">
      <dgm:prSet presAssocID="{4EC65E41-F140-45A1-B2CA-61E7391A957D}" presName="ParentText" presStyleLbl="node1" presStyleIdx="5" presStyleCnt="6" custScaleX="12516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9FC018-B035-4927-A8AC-3D441A9631C9}" srcId="{05858FDF-3726-4070-B55B-33DA5B6BE5DA}" destId="{158593D7-9AF5-4996-B7CD-665B8BCD5FB1}" srcOrd="1" destOrd="0" parTransId="{60FACF71-20DD-4EFB-B969-AD974436AE20}" sibTransId="{A0CF4572-ED76-49C9-A369-77A8A05CF42C}"/>
    <dgm:cxn modelId="{56F2D1BA-EA7A-4DB5-B4D4-D1E6FA9F0E17}" srcId="{05858FDF-3726-4070-B55B-33DA5B6BE5DA}" destId="{6F0CA49B-9EFD-4212-A548-80443A94A289}" srcOrd="4" destOrd="0" parTransId="{E0470DE2-0E34-4112-B1C8-BADE559B0648}" sibTransId="{C351B6F1-92F3-488C-93A8-52A519CC2A70}"/>
    <dgm:cxn modelId="{0C46A4C4-CEA3-4264-B33E-FDDBEA59E9A7}" type="presOf" srcId="{05858FDF-3726-4070-B55B-33DA5B6BE5DA}" destId="{4E11B165-43F8-446C-87EF-276198BFDE65}" srcOrd="0" destOrd="0" presId="urn:microsoft.com/office/officeart/2005/8/layout/StepDownProcess"/>
    <dgm:cxn modelId="{D085021C-7EBF-4D6B-BE8E-D55F7FCFA52F}" type="presOf" srcId="{158593D7-9AF5-4996-B7CD-665B8BCD5FB1}" destId="{0984C26E-143C-4956-B5B6-0DF0C7BBF6CB}" srcOrd="0" destOrd="0" presId="urn:microsoft.com/office/officeart/2005/8/layout/StepDownProcess"/>
    <dgm:cxn modelId="{F900A60D-CB32-4340-909B-B01A142103D3}" type="presOf" srcId="{6F0CA49B-9EFD-4212-A548-80443A94A289}" destId="{0F83E744-B28C-475E-A778-EE602B4A3AE6}" srcOrd="0" destOrd="0" presId="urn:microsoft.com/office/officeart/2005/8/layout/StepDownProcess"/>
    <dgm:cxn modelId="{BC5203FD-DDC1-4E5A-8150-4D7F0660542D}" type="presOf" srcId="{49B76BE4-27CF-49B7-9C81-31EBF69AC670}" destId="{EF7F2BC0-1F17-49B5-9E38-44723FAF6F79}" srcOrd="0" destOrd="0" presId="urn:microsoft.com/office/officeart/2005/8/layout/StepDownProcess"/>
    <dgm:cxn modelId="{3C45EA85-27D3-49DA-8CE2-7A7A14AE4234}" srcId="{05858FDF-3726-4070-B55B-33DA5B6BE5DA}" destId="{49B76BE4-27CF-49B7-9C81-31EBF69AC670}" srcOrd="0" destOrd="0" parTransId="{9DE87D7F-0DDE-4645-BE8E-FE3EA97AA28D}" sibTransId="{94F25231-55C0-469E-9B57-100F7541C9FF}"/>
    <dgm:cxn modelId="{AB338017-FA56-454D-82AD-BA2554DE55E1}" type="presOf" srcId="{CA033E29-9632-4F23-B3B3-626C226B7EC3}" destId="{80105D49-3586-4533-A031-6946D446615D}" srcOrd="0" destOrd="0" presId="urn:microsoft.com/office/officeart/2005/8/layout/StepDownProcess"/>
    <dgm:cxn modelId="{110F6B41-9350-40E8-9C9C-B847368CB1EE}" type="presOf" srcId="{88E13C29-0FDF-4098-A866-9B3DEBBBB6B9}" destId="{31EF640F-A960-4A0A-9AAC-3AAE95AA0B82}" srcOrd="0" destOrd="0" presId="urn:microsoft.com/office/officeart/2005/8/layout/StepDownProcess"/>
    <dgm:cxn modelId="{62B3EE40-9C74-45E7-B589-A576AE631C96}" type="presOf" srcId="{4EC65E41-F140-45A1-B2CA-61E7391A957D}" destId="{8C949027-B942-4E1E-A59E-D926B997CAD3}" srcOrd="0" destOrd="0" presId="urn:microsoft.com/office/officeart/2005/8/layout/StepDownProcess"/>
    <dgm:cxn modelId="{1A78F702-1CE7-4DE7-A176-172051FFB989}" srcId="{05858FDF-3726-4070-B55B-33DA5B6BE5DA}" destId="{4EC65E41-F140-45A1-B2CA-61E7391A957D}" srcOrd="5" destOrd="0" parTransId="{85439AB0-C589-475F-AB58-D0D7FC94BB1A}" sibTransId="{11D99C8A-A46F-4A64-9724-4A9A7C72A3B6}"/>
    <dgm:cxn modelId="{3C841E5F-A958-440A-84BE-6484B4F83CD7}" srcId="{05858FDF-3726-4070-B55B-33DA5B6BE5DA}" destId="{CA033E29-9632-4F23-B3B3-626C226B7EC3}" srcOrd="3" destOrd="0" parTransId="{461721D4-CFD8-4869-B734-FE8B3779DC08}" sibTransId="{CB6F2DFD-9FA6-4D18-B359-C47DC5957595}"/>
    <dgm:cxn modelId="{C0D9680E-C3C7-46D2-81CD-813E5CC20123}" srcId="{05858FDF-3726-4070-B55B-33DA5B6BE5DA}" destId="{88E13C29-0FDF-4098-A866-9B3DEBBBB6B9}" srcOrd="2" destOrd="0" parTransId="{6DA5E5DC-2107-402F-AE5C-68490F4972DA}" sibTransId="{8EA6A7FE-91F8-40AF-A80C-2FD7949570E0}"/>
    <dgm:cxn modelId="{1E0659CD-9782-4750-8D99-A4D787F60D07}" type="presParOf" srcId="{4E11B165-43F8-446C-87EF-276198BFDE65}" destId="{5AE6E740-0026-4270-8688-DF9C43CA2AFA}" srcOrd="0" destOrd="0" presId="urn:microsoft.com/office/officeart/2005/8/layout/StepDownProcess"/>
    <dgm:cxn modelId="{E6714C62-1756-4D0C-98B9-6152BF70396B}" type="presParOf" srcId="{5AE6E740-0026-4270-8688-DF9C43CA2AFA}" destId="{584D1DD0-8E47-4DB3-A445-B888A262F156}" srcOrd="0" destOrd="0" presId="urn:microsoft.com/office/officeart/2005/8/layout/StepDownProcess"/>
    <dgm:cxn modelId="{F21FE687-52E5-407B-8AC3-4AFC61428EA9}" type="presParOf" srcId="{5AE6E740-0026-4270-8688-DF9C43CA2AFA}" destId="{EF7F2BC0-1F17-49B5-9E38-44723FAF6F79}" srcOrd="1" destOrd="0" presId="urn:microsoft.com/office/officeart/2005/8/layout/StepDownProcess"/>
    <dgm:cxn modelId="{2E051424-9025-46FE-ACC8-F901E5536A5F}" type="presParOf" srcId="{5AE6E740-0026-4270-8688-DF9C43CA2AFA}" destId="{845FC44F-91B1-42BD-84D5-095313EDFDD4}" srcOrd="2" destOrd="0" presId="urn:microsoft.com/office/officeart/2005/8/layout/StepDownProcess"/>
    <dgm:cxn modelId="{074B64B3-022C-4D1B-8D2C-CA8A5EED5710}" type="presParOf" srcId="{4E11B165-43F8-446C-87EF-276198BFDE65}" destId="{ECDC03A5-B828-40A8-B3A8-3F5F20D19285}" srcOrd="1" destOrd="0" presId="urn:microsoft.com/office/officeart/2005/8/layout/StepDownProcess"/>
    <dgm:cxn modelId="{0DA469DE-0D0C-465C-A9D0-8F2F396C0D78}" type="presParOf" srcId="{4E11B165-43F8-446C-87EF-276198BFDE65}" destId="{552CC070-18F2-4BD0-87BF-FF50BFEF3259}" srcOrd="2" destOrd="0" presId="urn:microsoft.com/office/officeart/2005/8/layout/StepDownProcess"/>
    <dgm:cxn modelId="{4ECE2766-6B44-410F-AC38-6BDDFECBE4DF}" type="presParOf" srcId="{552CC070-18F2-4BD0-87BF-FF50BFEF3259}" destId="{D055FEE4-80D2-44A4-BE71-0435BE39A1DC}" srcOrd="0" destOrd="0" presId="urn:microsoft.com/office/officeart/2005/8/layout/StepDownProcess"/>
    <dgm:cxn modelId="{57FF370D-0D79-48D5-8167-99612DEBEDC8}" type="presParOf" srcId="{552CC070-18F2-4BD0-87BF-FF50BFEF3259}" destId="{0984C26E-143C-4956-B5B6-0DF0C7BBF6CB}" srcOrd="1" destOrd="0" presId="urn:microsoft.com/office/officeart/2005/8/layout/StepDownProcess"/>
    <dgm:cxn modelId="{6D89A217-80DF-4E2C-9765-A9A183B9C856}" type="presParOf" srcId="{552CC070-18F2-4BD0-87BF-FF50BFEF3259}" destId="{FCA9B06E-7477-45F2-AB4C-3792F9C3A003}" srcOrd="2" destOrd="0" presId="urn:microsoft.com/office/officeart/2005/8/layout/StepDownProcess"/>
    <dgm:cxn modelId="{DAD0BCF8-C109-44FF-B338-E989166D4416}" type="presParOf" srcId="{4E11B165-43F8-446C-87EF-276198BFDE65}" destId="{4FEB1067-853D-4057-85FF-DF07A15DF0FD}" srcOrd="3" destOrd="0" presId="urn:microsoft.com/office/officeart/2005/8/layout/StepDownProcess"/>
    <dgm:cxn modelId="{BA8D2593-D28A-4F94-84C2-4B3DF1D1F4C1}" type="presParOf" srcId="{4E11B165-43F8-446C-87EF-276198BFDE65}" destId="{810B9043-FAEA-4630-81BC-9EFA0CEB2FB6}" srcOrd="4" destOrd="0" presId="urn:microsoft.com/office/officeart/2005/8/layout/StepDownProcess"/>
    <dgm:cxn modelId="{E568AB19-13C2-4685-B887-196296BB514A}" type="presParOf" srcId="{810B9043-FAEA-4630-81BC-9EFA0CEB2FB6}" destId="{1B9F4E19-F885-4BA7-8AA1-335707D39FD9}" srcOrd="0" destOrd="0" presId="urn:microsoft.com/office/officeart/2005/8/layout/StepDownProcess"/>
    <dgm:cxn modelId="{84930280-BEEA-488D-83EB-1D8E6B599147}" type="presParOf" srcId="{810B9043-FAEA-4630-81BC-9EFA0CEB2FB6}" destId="{31EF640F-A960-4A0A-9AAC-3AAE95AA0B82}" srcOrd="1" destOrd="0" presId="urn:microsoft.com/office/officeart/2005/8/layout/StepDownProcess"/>
    <dgm:cxn modelId="{CB227CFA-E606-4EAF-8E59-9148DE9A51B3}" type="presParOf" srcId="{810B9043-FAEA-4630-81BC-9EFA0CEB2FB6}" destId="{03305AE3-1B84-413B-AB63-E63B51A0585A}" srcOrd="2" destOrd="0" presId="urn:microsoft.com/office/officeart/2005/8/layout/StepDownProcess"/>
    <dgm:cxn modelId="{265184DD-87AF-4F18-AC21-3B9863F546A0}" type="presParOf" srcId="{4E11B165-43F8-446C-87EF-276198BFDE65}" destId="{030AFF2D-780A-44BD-AFD7-AF72BD447FBB}" srcOrd="5" destOrd="0" presId="urn:microsoft.com/office/officeart/2005/8/layout/StepDownProcess"/>
    <dgm:cxn modelId="{A54905F3-71CB-485D-8799-0F9E3F493EC5}" type="presParOf" srcId="{4E11B165-43F8-446C-87EF-276198BFDE65}" destId="{92DFB269-02CA-4C42-949B-F801DCD2E43A}" srcOrd="6" destOrd="0" presId="urn:microsoft.com/office/officeart/2005/8/layout/StepDownProcess"/>
    <dgm:cxn modelId="{E9735856-DC3A-4611-B4AD-9DADD43608AF}" type="presParOf" srcId="{92DFB269-02CA-4C42-949B-F801DCD2E43A}" destId="{3E34302D-2056-4FC5-90E3-5F4436CDACC7}" srcOrd="0" destOrd="0" presId="urn:microsoft.com/office/officeart/2005/8/layout/StepDownProcess"/>
    <dgm:cxn modelId="{98D48591-408C-438F-B5CE-047A6083AFB6}" type="presParOf" srcId="{92DFB269-02CA-4C42-949B-F801DCD2E43A}" destId="{80105D49-3586-4533-A031-6946D446615D}" srcOrd="1" destOrd="0" presId="urn:microsoft.com/office/officeart/2005/8/layout/StepDownProcess"/>
    <dgm:cxn modelId="{0EBE0891-BCD3-46CA-958C-8443B23F94F9}" type="presParOf" srcId="{92DFB269-02CA-4C42-949B-F801DCD2E43A}" destId="{1862DCE1-31FF-43B9-BA80-955C3250E46B}" srcOrd="2" destOrd="0" presId="urn:microsoft.com/office/officeart/2005/8/layout/StepDownProcess"/>
    <dgm:cxn modelId="{08875FD0-D2A1-4ECA-A86A-69E1908065C7}" type="presParOf" srcId="{4E11B165-43F8-446C-87EF-276198BFDE65}" destId="{0F59148E-51BF-43F4-B109-6369F26B4AFC}" srcOrd="7" destOrd="0" presId="urn:microsoft.com/office/officeart/2005/8/layout/StepDownProcess"/>
    <dgm:cxn modelId="{AF005282-B612-4F23-A711-3DF1A7E3B61E}" type="presParOf" srcId="{4E11B165-43F8-446C-87EF-276198BFDE65}" destId="{336D240F-B333-4631-BECE-9952C56F298C}" srcOrd="8" destOrd="0" presId="urn:microsoft.com/office/officeart/2005/8/layout/StepDownProcess"/>
    <dgm:cxn modelId="{BC4101CB-AAB1-4C2E-A062-8753D055F347}" type="presParOf" srcId="{336D240F-B333-4631-BECE-9952C56F298C}" destId="{134F3A14-62D9-42CD-882B-F4F11624826F}" srcOrd="0" destOrd="0" presId="urn:microsoft.com/office/officeart/2005/8/layout/StepDownProcess"/>
    <dgm:cxn modelId="{44829282-A926-438E-9771-A9F13E7AAF29}" type="presParOf" srcId="{336D240F-B333-4631-BECE-9952C56F298C}" destId="{0F83E744-B28C-475E-A778-EE602B4A3AE6}" srcOrd="1" destOrd="0" presId="urn:microsoft.com/office/officeart/2005/8/layout/StepDownProcess"/>
    <dgm:cxn modelId="{3B696C4E-4DCF-4349-9C2C-F16E67AD4DFC}" type="presParOf" srcId="{336D240F-B333-4631-BECE-9952C56F298C}" destId="{9BA88DC3-08A2-4C6A-A0A5-2D9C0CEA123D}" srcOrd="2" destOrd="0" presId="urn:microsoft.com/office/officeart/2005/8/layout/StepDownProcess"/>
    <dgm:cxn modelId="{AD2F6A21-742B-48F2-9501-9B130FC50AF6}" type="presParOf" srcId="{4E11B165-43F8-446C-87EF-276198BFDE65}" destId="{1AE21861-5568-4BB6-A820-9AABF5B2721F}" srcOrd="9" destOrd="0" presId="urn:microsoft.com/office/officeart/2005/8/layout/StepDownProcess"/>
    <dgm:cxn modelId="{EC119FEF-ECC3-45BB-A2A6-35476CC6288C}" type="presParOf" srcId="{4E11B165-43F8-446C-87EF-276198BFDE65}" destId="{998580B2-A50A-459C-B1AF-E217A429E371}" srcOrd="10" destOrd="0" presId="urn:microsoft.com/office/officeart/2005/8/layout/StepDownProcess"/>
    <dgm:cxn modelId="{5976AE5B-1758-4467-94D7-A8C633DA7662}" type="presParOf" srcId="{998580B2-A50A-459C-B1AF-E217A429E371}" destId="{8C949027-B942-4E1E-A59E-D926B997CAD3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B0F26B-6474-42D0-B56B-7711D5562C09}">
      <dsp:nvSpPr>
        <dsp:cNvPr id="0" name=""/>
        <dsp:cNvSpPr/>
      </dsp:nvSpPr>
      <dsp:spPr>
        <a:xfrm rot="5400000">
          <a:off x="-173738" y="174795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406446"/>
        <a:ext cx="810778" cy="347476"/>
      </dsp:txXfrm>
    </dsp:sp>
    <dsp:sp modelId="{DDE18378-3631-494A-819D-9251DE667E81}">
      <dsp:nvSpPr>
        <dsp:cNvPr id="0" name=""/>
        <dsp:cNvSpPr/>
      </dsp:nvSpPr>
      <dsp:spPr>
        <a:xfrm rot="5400000">
          <a:off x="4829556" y="-4017721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افزایش فشار اکسیژن شریانی</a:t>
          </a:r>
          <a:endParaRPr lang="en-US" sz="2800" kern="1200" dirty="0"/>
        </a:p>
      </dsp:txBody>
      <dsp:txXfrm rot="-5400000">
        <a:off x="810778" y="37809"/>
        <a:ext cx="8753669" cy="679361"/>
      </dsp:txXfrm>
    </dsp:sp>
    <dsp:sp modelId="{49944BA9-36F4-4F6D-976B-30CE9688C232}">
      <dsp:nvSpPr>
        <dsp:cNvPr id="0" name=""/>
        <dsp:cNvSpPr/>
      </dsp:nvSpPr>
      <dsp:spPr>
        <a:xfrm rot="5400000">
          <a:off x="-173738" y="1185005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1416656"/>
        <a:ext cx="810778" cy="347476"/>
      </dsp:txXfrm>
    </dsp:sp>
    <dsp:sp modelId="{0B793095-B280-477F-A845-3B04829ACE29}">
      <dsp:nvSpPr>
        <dsp:cNvPr id="0" name=""/>
        <dsp:cNvSpPr/>
      </dsp:nvSpPr>
      <dsp:spPr>
        <a:xfrm rot="5400000">
          <a:off x="4829556" y="-3007510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تجمع رادیکالهای آزاد</a:t>
          </a:r>
          <a:endParaRPr lang="en-US" sz="2800" kern="1200" dirty="0"/>
        </a:p>
      </dsp:txBody>
      <dsp:txXfrm rot="-5400000">
        <a:off x="810778" y="1048020"/>
        <a:ext cx="8753669" cy="679361"/>
      </dsp:txXfrm>
    </dsp:sp>
    <dsp:sp modelId="{A131D951-BDDC-403A-9B49-6F846F55B5A3}">
      <dsp:nvSpPr>
        <dsp:cNvPr id="0" name=""/>
        <dsp:cNvSpPr/>
      </dsp:nvSpPr>
      <dsp:spPr>
        <a:xfrm rot="5400000">
          <a:off x="-173738" y="2195216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2426867"/>
        <a:ext cx="810778" cy="347476"/>
      </dsp:txXfrm>
    </dsp:sp>
    <dsp:sp modelId="{E1E80644-98BF-4885-BE86-F9D6E5C04F68}">
      <dsp:nvSpPr>
        <dsp:cNvPr id="0" name=""/>
        <dsp:cNvSpPr/>
      </dsp:nvSpPr>
      <dsp:spPr>
        <a:xfrm rot="5400000">
          <a:off x="4829556" y="-1997300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انسداد شریانها و </a:t>
          </a:r>
          <a:r>
            <a:rPr lang="fa-IR" sz="2800" kern="1200" dirty="0" err="1" smtClean="0"/>
            <a:t>مویرگها</a:t>
          </a:r>
          <a:endParaRPr lang="en-US" sz="2800" kern="1200" dirty="0"/>
        </a:p>
      </dsp:txBody>
      <dsp:txXfrm rot="-5400000">
        <a:off x="810778" y="2058230"/>
        <a:ext cx="8753669" cy="679361"/>
      </dsp:txXfrm>
    </dsp:sp>
    <dsp:sp modelId="{70D94160-34EB-4687-B67C-21C8152F595E}">
      <dsp:nvSpPr>
        <dsp:cNvPr id="0" name=""/>
        <dsp:cNvSpPr/>
      </dsp:nvSpPr>
      <dsp:spPr>
        <a:xfrm rot="5400000">
          <a:off x="-173738" y="3205426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3437077"/>
        <a:ext cx="810778" cy="347476"/>
      </dsp:txXfrm>
    </dsp:sp>
    <dsp:sp modelId="{261E1EAD-4223-4041-A291-12D702C6A8C4}">
      <dsp:nvSpPr>
        <dsp:cNvPr id="0" name=""/>
        <dsp:cNvSpPr/>
      </dsp:nvSpPr>
      <dsp:spPr>
        <a:xfrm rot="5400000">
          <a:off x="4829556" y="-987089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err="1" smtClean="0"/>
            <a:t>ایسکمی</a:t>
          </a:r>
          <a:r>
            <a:rPr lang="fa-IR" sz="2800" kern="1200" dirty="0" smtClean="0"/>
            <a:t> شبکیه</a:t>
          </a:r>
          <a:endParaRPr lang="en-US" sz="2800" kern="1200" dirty="0"/>
        </a:p>
      </dsp:txBody>
      <dsp:txXfrm rot="-5400000">
        <a:off x="810778" y="3068441"/>
        <a:ext cx="8753669" cy="6793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10/17/2025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10/17/2025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4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0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4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accent2"/>
              </a:buClr>
              <a:defRPr/>
            </a:lvl2pPr>
            <a:lvl5pPr>
              <a:defRPr/>
            </a:lvl5pPr>
            <a:lvl6pPr>
              <a:buClr>
                <a:schemeClr val="accent2"/>
              </a:buClr>
              <a:defRPr baseline="0"/>
            </a:lvl6pPr>
            <a:lvl7pPr>
              <a:buClr>
                <a:schemeClr val="accent2"/>
              </a:buClr>
              <a:defRPr baseline="0"/>
            </a:lvl7pPr>
            <a:lvl8pPr>
              <a:buClr>
                <a:schemeClr val="accent2"/>
              </a:buClr>
              <a:defRPr baseline="0"/>
            </a:lvl8pPr>
            <a:lvl9pPr>
              <a:buClr>
                <a:schemeClr val="accent2"/>
              </a:buCl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3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5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5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6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10/17/2025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5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10/17/2025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5103812" y="457200"/>
            <a:ext cx="6629400" cy="594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385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-1" y="0"/>
            <a:ext cx="12188825" cy="6858000"/>
            <a:chOff x="-1" y="0"/>
            <a:chExt cx="12188825" cy="685800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164514" y="6705600"/>
              <a:ext cx="8024310" cy="152400"/>
            </a:xfrm>
            <a:prstGeom prst="rect">
              <a:avLst/>
            </a:prstGeom>
            <a:gradFill rotWithShape="0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680956" y="1981200"/>
              <a:ext cx="507868" cy="4267200"/>
            </a:xfrm>
            <a:prstGeom prst="rect">
              <a:avLst/>
            </a:prstGeom>
            <a:gradFill rotWithShape="0"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-1" y="5257800"/>
              <a:ext cx="609441" cy="1524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-1" y="5410200"/>
              <a:ext cx="609441" cy="1447800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1680956" y="0"/>
              <a:ext cx="507868" cy="198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7618015" y="0"/>
              <a:ext cx="4062942" cy="304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3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9440" y="304800"/>
              <a:ext cx="711015" cy="762000"/>
            </a:xfrm>
            <a:prstGeom prst="rect">
              <a:avLst/>
            </a:prstGeom>
            <a:solidFill>
              <a:schemeClr val="bg2">
                <a:lumMod val="50000"/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-1" y="1066800"/>
              <a:ext cx="609441" cy="4191000"/>
            </a:xfrm>
            <a:prstGeom prst="rect">
              <a:avLst/>
            </a:prstGeom>
            <a:gradFill rotWithShape="0">
              <a:gsLst>
                <a:gs pos="0">
                  <a:schemeClr val="bg2">
                    <a:lumMod val="5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-1" y="304800"/>
              <a:ext cx="609441" cy="76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-1" y="0"/>
              <a:ext cx="1320456" cy="304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320455" y="0"/>
              <a:ext cx="6297560" cy="304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609440" y="304800"/>
              <a:ext cx="0" cy="655320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609440" y="6705600"/>
              <a:ext cx="11579384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V="1">
              <a:off x="11680956" y="0"/>
              <a:ext cx="0" cy="670560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-1" y="304800"/>
              <a:ext cx="1218882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7618015" y="457200"/>
              <a:ext cx="4570809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V="1">
              <a:off x="7618015" y="0"/>
              <a:ext cx="0" cy="4572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1680956" y="1981200"/>
              <a:ext cx="5078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320455" y="0"/>
              <a:ext cx="0" cy="10668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 flipH="1">
              <a:off x="-1" y="1066800"/>
              <a:ext cx="1320456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>
              <a:off x="-1" y="5257800"/>
              <a:ext cx="609441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H="1">
              <a:off x="-1" y="5410200"/>
              <a:ext cx="609441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10/17/2025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52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Retinopathy </a:t>
            </a:r>
            <a:b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of</a:t>
            </a: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/>
            </a:r>
            <a:b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Prematurity</a:t>
            </a:r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A.Aghajani</a:t>
            </a:r>
            <a:r>
              <a:rPr lang="en-US" dirty="0" smtClean="0"/>
              <a:t> MD</a:t>
            </a:r>
          </a:p>
          <a:p>
            <a:r>
              <a:rPr lang="en-US" dirty="0" smtClean="0"/>
              <a:t>Ophthalmologist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2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812" y="1828800"/>
            <a:ext cx="10210802" cy="4191000"/>
          </a:xfrm>
        </p:spPr>
        <p:txBody>
          <a:bodyPr>
            <a:normAutofit/>
          </a:bodyPr>
          <a:lstStyle/>
          <a:p>
            <a:pPr lvl="1" algn="just"/>
            <a:r>
              <a:rPr lang="en-US" sz="2800" dirty="0" smtClean="0"/>
              <a:t>Prevalence </a:t>
            </a:r>
            <a:r>
              <a:rPr lang="en-US" sz="2800" dirty="0"/>
              <a:t>of retinopathy of prematurity in Iran: a systematic review and Meta-analysis </a:t>
            </a:r>
            <a:endParaRPr lang="en-US" sz="2800" dirty="0" smtClean="0"/>
          </a:p>
          <a:p>
            <a:pPr lvl="2" algn="just"/>
            <a:r>
              <a:rPr lang="en-US" sz="2400" dirty="0"/>
              <a:t>Incidence of ROP in more developed countries was reported between 10% to 27% and it is depend on degree of prematurity and BW</a:t>
            </a:r>
            <a:endParaRPr lang="en-US" sz="2400" dirty="0" smtClean="0"/>
          </a:p>
          <a:p>
            <a:pPr lvl="2" algn="just"/>
            <a:r>
              <a:rPr lang="en-US" sz="2400" dirty="0"/>
              <a:t>In the </a:t>
            </a:r>
            <a:r>
              <a:rPr lang="en-US" sz="2400" dirty="0" err="1"/>
              <a:t>Farabi</a:t>
            </a:r>
            <a:r>
              <a:rPr lang="en-US" sz="2400" dirty="0"/>
              <a:t> Hospital the incidence of ROP increases from 6% in 1997-1999 to 12.4% in 2000-2002, and 34.5% in </a:t>
            </a:r>
            <a:r>
              <a:rPr lang="en-US" sz="2400" dirty="0" smtClean="0"/>
              <a:t>2007</a:t>
            </a:r>
          </a:p>
          <a:p>
            <a:pPr lvl="2" algn="just"/>
            <a:r>
              <a:rPr lang="en-US" sz="2400" dirty="0"/>
              <a:t>The overall prevalence of ROP using the random effect model in Iran was 26.1</a:t>
            </a:r>
            <a:r>
              <a:rPr lang="en-US" sz="2400" dirty="0" smtClean="0"/>
              <a:t>%</a:t>
            </a:r>
          </a:p>
          <a:p>
            <a:pPr lvl="2" algn="just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418660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53" y="0"/>
            <a:ext cx="12224778" cy="6858000"/>
          </a:xfrm>
        </p:spPr>
      </p:pic>
    </p:spTree>
    <p:extLst>
      <p:ext uri="{BB962C8B-B14F-4D97-AF65-F5344CB8AC3E}">
        <p14:creationId xmlns:p14="http://schemas.microsoft.com/office/powerpoint/2010/main" val="98812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000" dirty="0" smtClean="0"/>
              <a:t>Retinal Vascularization</a:t>
            </a:r>
          </a:p>
          <a:p>
            <a:pPr lvl="1" algn="r" rtl="1"/>
            <a:r>
              <a:rPr lang="fa-IR" sz="2800" dirty="0" smtClean="0"/>
              <a:t>شروع از ماه 4 حاملگی</a:t>
            </a:r>
          </a:p>
          <a:p>
            <a:pPr lvl="1" algn="r" rtl="1"/>
            <a:r>
              <a:rPr lang="fa-IR" sz="2800" dirty="0" smtClean="0"/>
              <a:t>پایان در 36 تا 40 هفتگی</a:t>
            </a:r>
          </a:p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12" y="2362200"/>
            <a:ext cx="5625326" cy="40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6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1" y="1104899"/>
            <a:ext cx="3208835" cy="3489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212" y="3352800"/>
            <a:ext cx="2969609" cy="32825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2" y="2057400"/>
            <a:ext cx="3135021" cy="355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1" y="498872"/>
            <a:ext cx="8610601" cy="60543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151220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6200"/>
            <a:ext cx="12188825" cy="6758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000" dirty="0" smtClean="0"/>
              <a:t>مکمل اکسیژن</a:t>
            </a:r>
          </a:p>
          <a:p>
            <a:pPr algn="r" rtl="1"/>
            <a:r>
              <a:rPr lang="fa-IR" sz="3000" dirty="0" smtClean="0"/>
              <a:t>زمینه ژنتیکی</a:t>
            </a:r>
          </a:p>
          <a:p>
            <a:pPr algn="r" rtl="1"/>
            <a:r>
              <a:rPr lang="fa-IR" sz="3000" dirty="0" smtClean="0"/>
              <a:t>وزن کم هنگام تولد</a:t>
            </a:r>
          </a:p>
          <a:p>
            <a:pPr algn="r" rtl="1"/>
            <a:r>
              <a:rPr lang="fa-IR" sz="3000" dirty="0" smtClean="0"/>
              <a:t>...</a:t>
            </a:r>
          </a:p>
          <a:p>
            <a:pPr algn="r" rtl="1"/>
            <a:r>
              <a:rPr lang="fa-IR" sz="3000" dirty="0" smtClean="0"/>
              <a:t>در نوزادان </a:t>
            </a:r>
            <a:r>
              <a:rPr lang="fa-IR" sz="3000" dirty="0" err="1" smtClean="0"/>
              <a:t>ترم</a:t>
            </a:r>
            <a:r>
              <a:rPr lang="fa-IR" sz="3000" dirty="0" smtClean="0"/>
              <a:t> و نوزادانی که هیچ گاه اکسیژن دریافت نکرده </a:t>
            </a:r>
            <a:r>
              <a:rPr lang="fa-IR" sz="3000" dirty="0" err="1" smtClean="0"/>
              <a:t>اند</a:t>
            </a:r>
            <a:r>
              <a:rPr lang="fa-IR" sz="3000" dirty="0" smtClean="0"/>
              <a:t> نیز گزارش شده</a:t>
            </a:r>
          </a:p>
          <a:p>
            <a:pPr algn="r" rtl="1"/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157275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3756899"/>
              </p:ext>
            </p:extLst>
          </p:nvPr>
        </p:nvGraphicFramePr>
        <p:xfrm>
          <a:off x="1522413" y="1828800"/>
          <a:ext cx="9601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5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2973" y="381000"/>
            <a:ext cx="8840082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3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000" dirty="0" err="1" smtClean="0"/>
              <a:t>ایسکمی</a:t>
            </a:r>
            <a:r>
              <a:rPr lang="fa-IR" sz="3000" dirty="0" smtClean="0"/>
              <a:t> شبکیه</a:t>
            </a:r>
          </a:p>
          <a:p>
            <a:pPr lvl="1" algn="r" rtl="1"/>
            <a:r>
              <a:rPr lang="fa-IR" sz="2800" dirty="0" smtClean="0"/>
              <a:t>آزادسازی واسطه های شیمیایی جهت </a:t>
            </a:r>
            <a:r>
              <a:rPr lang="fa-IR" sz="2800" dirty="0" err="1" smtClean="0"/>
              <a:t>نورگزایی</a:t>
            </a:r>
            <a:endParaRPr lang="fa-IR" sz="2800" dirty="0" smtClean="0"/>
          </a:p>
        </p:txBody>
      </p:sp>
    </p:spTree>
    <p:extLst>
      <p:ext uri="{BB962C8B-B14F-4D97-AF65-F5344CB8AC3E}">
        <p14:creationId xmlns:p14="http://schemas.microsoft.com/office/powerpoint/2010/main" val="79239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76200"/>
            <a:ext cx="12200778" cy="7010400"/>
          </a:xfrm>
        </p:spPr>
      </p:pic>
    </p:spTree>
    <p:extLst>
      <p:ext uri="{BB962C8B-B14F-4D97-AF65-F5344CB8AC3E}">
        <p14:creationId xmlns:p14="http://schemas.microsoft.com/office/powerpoint/2010/main" val="41810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0012" y="520995"/>
            <a:ext cx="1016893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152400"/>
            <a:ext cx="96012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12188825" cy="7181849"/>
          </a:xfrm>
        </p:spPr>
      </p:pic>
    </p:spTree>
    <p:extLst>
      <p:ext uri="{BB962C8B-B14F-4D97-AF65-F5344CB8AC3E}">
        <p14:creationId xmlns:p14="http://schemas.microsoft.com/office/powerpoint/2010/main" val="25481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2" y="609600"/>
            <a:ext cx="9782792" cy="5961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891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2133600"/>
            <a:ext cx="6259756" cy="381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2" y="2133600"/>
            <a:ext cx="3276600" cy="356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4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30" y="609600"/>
            <a:ext cx="8055658" cy="5791200"/>
          </a:xfrm>
        </p:spPr>
      </p:pic>
    </p:spTree>
    <p:extLst>
      <p:ext uri="{BB962C8B-B14F-4D97-AF65-F5344CB8AC3E}">
        <p14:creationId xmlns:p14="http://schemas.microsoft.com/office/powerpoint/2010/main" val="414912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503988"/>
            <a:ext cx="9188118" cy="6125412"/>
          </a:xfrm>
        </p:spPr>
      </p:pic>
    </p:spTree>
    <p:extLst>
      <p:ext uri="{BB962C8B-B14F-4D97-AF65-F5344CB8AC3E}">
        <p14:creationId xmlns:p14="http://schemas.microsoft.com/office/powerpoint/2010/main" val="261589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381000"/>
            <a:ext cx="9149717" cy="6096000"/>
          </a:xfrm>
        </p:spPr>
      </p:pic>
    </p:spTree>
    <p:extLst>
      <p:ext uri="{BB962C8B-B14F-4D97-AF65-F5344CB8AC3E}">
        <p14:creationId xmlns:p14="http://schemas.microsoft.com/office/powerpoint/2010/main" val="38251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526312"/>
            <a:ext cx="8153399" cy="6115049"/>
          </a:xfrm>
        </p:spPr>
      </p:pic>
    </p:spTree>
    <p:extLst>
      <p:ext uri="{BB962C8B-B14F-4D97-AF65-F5344CB8AC3E}">
        <p14:creationId xmlns:p14="http://schemas.microsoft.com/office/powerpoint/2010/main" val="6303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812" y="628650"/>
            <a:ext cx="7696200" cy="5772150"/>
          </a:xfrm>
        </p:spPr>
      </p:pic>
    </p:spTree>
    <p:extLst>
      <p:ext uri="{BB962C8B-B14F-4D97-AF65-F5344CB8AC3E}">
        <p14:creationId xmlns:p14="http://schemas.microsoft.com/office/powerpoint/2010/main" val="318060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09600"/>
            <a:ext cx="7823200" cy="5867400"/>
          </a:xfrm>
        </p:spPr>
      </p:pic>
    </p:spTree>
    <p:extLst>
      <p:ext uri="{BB962C8B-B14F-4D97-AF65-F5344CB8AC3E}">
        <p14:creationId xmlns:p14="http://schemas.microsoft.com/office/powerpoint/2010/main" val="162661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/>
            <a:r>
              <a:rPr lang="fa-IR" sz="3600" dirty="0" smtClean="0"/>
              <a:t>اهمیت</a:t>
            </a:r>
          </a:p>
          <a:p>
            <a:pPr lvl="0" algn="r" rtl="1"/>
            <a:r>
              <a:rPr lang="fa-IR" sz="3600" dirty="0" smtClean="0"/>
              <a:t>پاتوژنز</a:t>
            </a:r>
          </a:p>
          <a:p>
            <a:pPr lvl="0" algn="r" rtl="1"/>
            <a:r>
              <a:rPr lang="fa-IR" sz="3600" dirty="0" smtClean="0"/>
              <a:t>تقسیم بندی</a:t>
            </a:r>
          </a:p>
          <a:p>
            <a:pPr lvl="0" algn="r" rtl="1"/>
            <a:r>
              <a:rPr lang="fa-IR" sz="3600" dirty="0" smtClean="0"/>
              <a:t>درمان</a:t>
            </a:r>
            <a:endParaRPr lang="en-US" sz="3600" dirty="0" smtClean="0"/>
          </a:p>
          <a:p>
            <a:pPr lvl="0" algn="r" rtl="1"/>
            <a:r>
              <a:rPr lang="fa-IR" sz="3600" dirty="0" smtClean="0"/>
              <a:t>عوارض</a:t>
            </a:r>
          </a:p>
          <a:p>
            <a:pPr lvl="0" algn="r" rtl="1"/>
            <a:r>
              <a:rPr lang="fa-IR" sz="3600" dirty="0" smtClean="0"/>
              <a:t>برنامه غربالگری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8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547577"/>
            <a:ext cx="8026400" cy="6019800"/>
          </a:xfrm>
        </p:spPr>
      </p:pic>
    </p:spTree>
    <p:extLst>
      <p:ext uri="{BB962C8B-B14F-4D97-AF65-F5344CB8AC3E}">
        <p14:creationId xmlns:p14="http://schemas.microsoft.com/office/powerpoint/2010/main" val="224559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85800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3053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79" y="1066800"/>
            <a:ext cx="6397599" cy="47982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613" y="1944566"/>
            <a:ext cx="3909644" cy="29322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066800"/>
            <a:ext cx="6397600" cy="479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06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533400"/>
            <a:ext cx="7899399" cy="5924549"/>
          </a:xfrm>
        </p:spPr>
      </p:pic>
    </p:spTree>
    <p:extLst>
      <p:ext uri="{BB962C8B-B14F-4D97-AF65-F5344CB8AC3E}">
        <p14:creationId xmlns:p14="http://schemas.microsoft.com/office/powerpoint/2010/main" val="344733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533400"/>
            <a:ext cx="8077199" cy="6057899"/>
          </a:xfrm>
        </p:spPr>
      </p:pic>
    </p:spTree>
    <p:extLst>
      <p:ext uri="{BB962C8B-B14F-4D97-AF65-F5344CB8AC3E}">
        <p14:creationId xmlns:p14="http://schemas.microsoft.com/office/powerpoint/2010/main" val="17714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09600"/>
            <a:ext cx="7091154" cy="5562125"/>
          </a:xfrm>
        </p:spPr>
      </p:pic>
    </p:spTree>
    <p:extLst>
      <p:ext uri="{BB962C8B-B14F-4D97-AF65-F5344CB8AC3E}">
        <p14:creationId xmlns:p14="http://schemas.microsoft.com/office/powerpoint/2010/main" val="307941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6858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211113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533400"/>
            <a:ext cx="7848600" cy="5886450"/>
          </a:xfrm>
        </p:spPr>
      </p:pic>
    </p:spTree>
    <p:extLst>
      <p:ext uri="{BB962C8B-B14F-4D97-AF65-F5344CB8AC3E}">
        <p14:creationId xmlns:p14="http://schemas.microsoft.com/office/powerpoint/2010/main" val="130762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7620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92045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533400"/>
            <a:ext cx="7924801" cy="5943601"/>
          </a:xfrm>
        </p:spPr>
      </p:pic>
    </p:spTree>
    <p:extLst>
      <p:ext uri="{BB962C8B-B14F-4D97-AF65-F5344CB8AC3E}">
        <p14:creationId xmlns:p14="http://schemas.microsoft.com/office/powerpoint/2010/main" val="34838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1942</a:t>
            </a:r>
          </a:p>
          <a:p>
            <a:pPr lvl="1" algn="r" rtl="1"/>
            <a:r>
              <a:rPr lang="en-US" sz="2800" dirty="0" smtClean="0"/>
              <a:t>Terry</a:t>
            </a:r>
          </a:p>
          <a:p>
            <a:pPr lvl="2" algn="r" rtl="1"/>
            <a:r>
              <a:rPr lang="en-US" sz="2400" dirty="0" err="1" smtClean="0"/>
              <a:t>Retrolental</a:t>
            </a:r>
            <a:r>
              <a:rPr lang="en-US" sz="2400" dirty="0" smtClean="0"/>
              <a:t> fibroplasia</a:t>
            </a:r>
          </a:p>
          <a:p>
            <a:pPr lvl="2" algn="r" rtl="1"/>
            <a:r>
              <a:rPr lang="en-US" sz="2400" dirty="0" smtClean="0"/>
              <a:t>Bilateral PHPV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2" y="3276600"/>
            <a:ext cx="5715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9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609600"/>
            <a:ext cx="7848600" cy="5886450"/>
          </a:xfrm>
        </p:spPr>
      </p:pic>
    </p:spTree>
    <p:extLst>
      <p:ext uri="{BB962C8B-B14F-4D97-AF65-F5344CB8AC3E}">
        <p14:creationId xmlns:p14="http://schemas.microsoft.com/office/powerpoint/2010/main" val="23405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609600"/>
            <a:ext cx="8026401" cy="6019801"/>
          </a:xfrm>
        </p:spPr>
      </p:pic>
    </p:spTree>
    <p:extLst>
      <p:ext uri="{BB962C8B-B14F-4D97-AF65-F5344CB8AC3E}">
        <p14:creationId xmlns:p14="http://schemas.microsoft.com/office/powerpoint/2010/main" val="325999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2800" dirty="0" smtClean="0"/>
              <a:t>Threshold Dis</a:t>
            </a:r>
          </a:p>
          <a:p>
            <a:pPr algn="r" rtl="1"/>
            <a:r>
              <a:rPr lang="en-US" sz="2800" dirty="0" err="1" smtClean="0"/>
              <a:t>Prethreshold</a:t>
            </a:r>
            <a:r>
              <a:rPr lang="en-US" sz="2800" dirty="0" smtClean="0"/>
              <a:t> Dis</a:t>
            </a:r>
          </a:p>
          <a:p>
            <a:pPr lvl="1" algn="r" rtl="1"/>
            <a:r>
              <a:rPr lang="en-US" sz="2600" dirty="0" smtClean="0"/>
              <a:t>Type 1	</a:t>
            </a:r>
          </a:p>
          <a:p>
            <a:pPr lvl="1" algn="r" rtl="1"/>
            <a:r>
              <a:rPr lang="en-US" sz="2600" dirty="0" smtClean="0"/>
              <a:t>Type 2</a:t>
            </a:r>
          </a:p>
          <a:p>
            <a:pPr algn="r" rtl="1"/>
            <a:r>
              <a:rPr lang="en-US" sz="2800" dirty="0" smtClean="0"/>
              <a:t>Aggressive Posterior ROP</a:t>
            </a:r>
          </a:p>
          <a:p>
            <a:pPr algn="r" rtl="1"/>
            <a:r>
              <a:rPr lang="en-US" sz="2800" dirty="0" smtClean="0"/>
              <a:t>Plus Dis and Pre-Plus Dis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212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3988" y="-152400"/>
            <a:ext cx="960120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6612" cy="6858000"/>
          </a:xfrm>
        </p:spPr>
      </p:pic>
    </p:spTree>
    <p:extLst>
      <p:ext uri="{BB962C8B-B14F-4D97-AF65-F5344CB8AC3E}">
        <p14:creationId xmlns:p14="http://schemas.microsoft.com/office/powerpoint/2010/main" val="408416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کی؟</a:t>
            </a:r>
          </a:p>
          <a:p>
            <a:pPr algn="r" rtl="1"/>
            <a:r>
              <a:rPr lang="fa-IR" sz="2800" dirty="0" smtClean="0"/>
              <a:t>چگونه؟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115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سیر طبیعی بیماری</a:t>
            </a:r>
          </a:p>
          <a:p>
            <a:pPr lvl="1" algn="r" rtl="1"/>
            <a:r>
              <a:rPr lang="fa-IR" sz="2600" dirty="0" smtClean="0"/>
              <a:t>بهبود خود به خود در 85% بیماران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عوارض درمان</a:t>
            </a:r>
          </a:p>
          <a:p>
            <a:pPr lvl="1" algn="r" rtl="1"/>
            <a:r>
              <a:rPr lang="fa-IR" sz="2600" dirty="0" smtClean="0"/>
              <a:t>محدودیت میدان دید</a:t>
            </a:r>
          </a:p>
          <a:p>
            <a:pPr lvl="1" algn="r" rtl="1"/>
            <a:r>
              <a:rPr lang="fa-IR" sz="2600" dirty="0" smtClean="0"/>
              <a:t>التهاب و عفونت داخل چشمی</a:t>
            </a:r>
          </a:p>
          <a:p>
            <a:pPr lvl="1" algn="r" rtl="1"/>
            <a:r>
              <a:rPr lang="fa-IR" sz="2600" dirty="0" smtClean="0"/>
              <a:t>کاتاراکت و گلوکوم</a:t>
            </a:r>
          </a:p>
          <a:p>
            <a:pPr lvl="1" algn="r" rtl="1"/>
            <a:r>
              <a:rPr lang="fa-IR" sz="2600" dirty="0" smtClean="0"/>
              <a:t>...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753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2800" dirty="0" smtClean="0"/>
              <a:t>Threshold Dis</a:t>
            </a:r>
          </a:p>
          <a:p>
            <a:pPr algn="r" rtl="1"/>
            <a:r>
              <a:rPr lang="en-US" sz="2800" smtClean="0"/>
              <a:t>Pre-threshold </a:t>
            </a:r>
            <a:r>
              <a:rPr lang="en-US" sz="2800" dirty="0" smtClean="0"/>
              <a:t>Dis</a:t>
            </a:r>
          </a:p>
          <a:p>
            <a:pPr algn="r" rtl="1"/>
            <a:r>
              <a:rPr lang="en-US" sz="2800" dirty="0" smtClean="0"/>
              <a:t>Type 1</a:t>
            </a:r>
          </a:p>
          <a:p>
            <a:pPr algn="r" rtl="1"/>
            <a:r>
              <a:rPr lang="en-US" sz="2800" dirty="0" smtClean="0"/>
              <a:t>Type 2</a:t>
            </a:r>
          </a:p>
          <a:p>
            <a:pPr algn="r" rtl="1"/>
            <a:r>
              <a:rPr lang="en-US" sz="2800" dirty="0" smtClean="0"/>
              <a:t>Aggressive </a:t>
            </a:r>
            <a:r>
              <a:rPr lang="en-US" sz="2800" dirty="0" smtClean="0"/>
              <a:t>(Posterior) </a:t>
            </a:r>
            <a:r>
              <a:rPr lang="en-US" sz="2800" dirty="0" smtClean="0"/>
              <a:t>ROP</a:t>
            </a:r>
          </a:p>
          <a:p>
            <a:pPr algn="r" rtl="1"/>
            <a:r>
              <a:rPr lang="en-US" sz="2800" dirty="0" smtClean="0"/>
              <a:t>Plus Dis and Pre-Plus Dis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7142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6498166"/>
              </p:ext>
            </p:extLst>
          </p:nvPr>
        </p:nvGraphicFramePr>
        <p:xfrm>
          <a:off x="227012" y="381000"/>
          <a:ext cx="11811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856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اندیکاسیون:</a:t>
            </a:r>
          </a:p>
          <a:p>
            <a:pPr lvl="2" algn="r" rtl="1"/>
            <a:r>
              <a:rPr lang="en-US" sz="2200" dirty="0" smtClean="0"/>
              <a:t>Type 1 ROP </a:t>
            </a:r>
            <a:r>
              <a:rPr lang="fa-IR" sz="2200" dirty="0" smtClean="0"/>
              <a:t> </a:t>
            </a:r>
          </a:p>
          <a:p>
            <a:pPr lvl="1"/>
            <a:r>
              <a:rPr lang="en-US" dirty="0">
                <a:latin typeface="Cambria" panose="02040503050406030204" pitchFamily="18" charset="0"/>
              </a:rPr>
              <a:t>Zone I ROP: any stage with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;</a:t>
            </a:r>
          </a:p>
          <a:p>
            <a:pPr lvl="1"/>
            <a:r>
              <a:rPr lang="en-US" dirty="0" smtClean="0">
                <a:latin typeface="Cambria" panose="02040503050406030204" pitchFamily="18" charset="0"/>
              </a:rPr>
              <a:t>Zone </a:t>
            </a:r>
            <a:r>
              <a:rPr lang="en-US" dirty="0">
                <a:latin typeface="Cambria" panose="02040503050406030204" pitchFamily="18" charset="0"/>
              </a:rPr>
              <a:t>I ROP: stage 3, no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; </a:t>
            </a:r>
            <a:endParaRPr lang="fa-IR" dirty="0" smtClean="0">
              <a:latin typeface="Cambria" panose="02040503050406030204" pitchFamily="18" charset="0"/>
            </a:endParaRPr>
          </a:p>
          <a:p>
            <a:pPr lvl="1"/>
            <a:r>
              <a:rPr lang="en-US" dirty="0" smtClean="0">
                <a:latin typeface="Cambria" panose="02040503050406030204" pitchFamily="18" charset="0"/>
              </a:rPr>
              <a:t>Zone </a:t>
            </a:r>
            <a:r>
              <a:rPr lang="en-US" dirty="0">
                <a:latin typeface="Cambria" panose="02040503050406030204" pitchFamily="18" charset="0"/>
              </a:rPr>
              <a:t>II: stage 2 or 3 with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.</a:t>
            </a:r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20284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12" y="17526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385017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200" dirty="0" smtClean="0"/>
              <a:t>1951</a:t>
            </a:r>
            <a:endParaRPr lang="fa-IR" sz="3200" dirty="0" smtClean="0"/>
          </a:p>
          <a:p>
            <a:pPr lvl="1" algn="r" rtl="1"/>
            <a:r>
              <a:rPr lang="en-US" sz="2800" dirty="0" err="1" smtClean="0"/>
              <a:t>Campbel</a:t>
            </a:r>
            <a:r>
              <a:rPr lang="en-US" sz="2800" dirty="0" smtClean="0"/>
              <a:t>	</a:t>
            </a:r>
          </a:p>
          <a:p>
            <a:pPr lvl="2" algn="r" rtl="1"/>
            <a:r>
              <a:rPr lang="fa-IR" sz="2600" dirty="0" smtClean="0"/>
              <a:t>معرفی اکسیژن به عنوان عامل احتمالی ایجاد </a:t>
            </a:r>
            <a:r>
              <a:rPr lang="en-US" sz="2600" dirty="0" smtClean="0"/>
              <a:t>RF</a:t>
            </a:r>
          </a:p>
          <a:p>
            <a:pPr lvl="2" algn="r" rtl="1"/>
            <a:r>
              <a:rPr lang="fa-IR" sz="2600" dirty="0" smtClean="0"/>
              <a:t>توصیه به کاهش استفاده از اکسیژن در بخش نوزادان</a:t>
            </a:r>
          </a:p>
          <a:p>
            <a:pPr lvl="1" algn="r" rtl="1"/>
            <a:endParaRPr lang="fa-IR" sz="2800" dirty="0" smtClean="0"/>
          </a:p>
          <a:p>
            <a:pPr lvl="1" algn="r" rtl="1"/>
            <a:r>
              <a:rPr lang="fa-IR" sz="2800" dirty="0" smtClean="0"/>
              <a:t>اطلاق نام </a:t>
            </a:r>
            <a:r>
              <a:rPr lang="en-US" sz="2800" dirty="0" smtClean="0"/>
              <a:t>ROP </a:t>
            </a:r>
            <a:r>
              <a:rPr lang="fa-IR" sz="2800" dirty="0" smtClean="0"/>
              <a:t>برای بیماری</a:t>
            </a:r>
          </a:p>
        </p:txBody>
      </p:sp>
    </p:spTree>
    <p:extLst>
      <p:ext uri="{BB962C8B-B14F-4D97-AF65-F5344CB8AC3E}">
        <p14:creationId xmlns:p14="http://schemas.microsoft.com/office/powerpoint/2010/main" val="32597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77" y="1828800"/>
            <a:ext cx="5182071" cy="4191000"/>
          </a:xfrm>
        </p:spPr>
      </p:pic>
    </p:spTree>
    <p:extLst>
      <p:ext uri="{BB962C8B-B14F-4D97-AF65-F5344CB8AC3E}">
        <p14:creationId xmlns:p14="http://schemas.microsoft.com/office/powerpoint/2010/main" val="115958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36" y="1828800"/>
            <a:ext cx="5711754" cy="4191000"/>
          </a:xfrm>
        </p:spPr>
      </p:pic>
    </p:spTree>
    <p:extLst>
      <p:ext uri="{BB962C8B-B14F-4D97-AF65-F5344CB8AC3E}">
        <p14:creationId xmlns:p14="http://schemas.microsoft.com/office/powerpoint/2010/main" val="37822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83" y="1828800"/>
            <a:ext cx="5595460" cy="4191000"/>
          </a:xfrm>
        </p:spPr>
      </p:pic>
    </p:spTree>
    <p:extLst>
      <p:ext uri="{BB962C8B-B14F-4D97-AF65-F5344CB8AC3E}">
        <p14:creationId xmlns:p14="http://schemas.microsoft.com/office/powerpoint/2010/main" val="389391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زمان شروع درمان	</a:t>
            </a:r>
          </a:p>
          <a:p>
            <a:pPr lvl="1" algn="r" rtl="1"/>
            <a:r>
              <a:rPr lang="fa-IR" sz="2400" dirty="0" smtClean="0"/>
              <a:t>پیگیری</a:t>
            </a:r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8524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لیزر</a:t>
            </a:r>
            <a:r>
              <a:rPr lang="en-US" sz="2400" dirty="0" smtClean="0"/>
              <a:t> Photocoagulation </a:t>
            </a:r>
            <a:r>
              <a:rPr lang="fa-IR" sz="2400" dirty="0" smtClean="0"/>
              <a:t>	</a:t>
            </a:r>
          </a:p>
          <a:p>
            <a:pPr lvl="1" algn="r" rtl="1"/>
            <a:r>
              <a:rPr lang="fa-IR" sz="2400" dirty="0" smtClean="0"/>
              <a:t>تزریق </a:t>
            </a:r>
            <a:r>
              <a:rPr lang="en-US" sz="2400" dirty="0" smtClean="0"/>
              <a:t>Anti VEGF</a:t>
            </a:r>
            <a:endParaRPr lang="fa-IR" sz="2400" dirty="0" smtClean="0"/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104900"/>
            <a:ext cx="5334000" cy="4000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23" y="2743200"/>
            <a:ext cx="516984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9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2514600"/>
            <a:ext cx="5486400" cy="41148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3810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22713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12" y="2076450"/>
            <a:ext cx="6019800" cy="451485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3810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23008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79" y="1066800"/>
            <a:ext cx="6397599" cy="47982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613" y="1944566"/>
            <a:ext cx="3909644" cy="29322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066800"/>
            <a:ext cx="6397600" cy="479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132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381000"/>
            <a:ext cx="9149717" cy="6096000"/>
          </a:xfrm>
        </p:spPr>
      </p:pic>
      <p:sp>
        <p:nvSpPr>
          <p:cNvPr id="5" name="Oval 4"/>
          <p:cNvSpPr/>
          <p:nvPr/>
        </p:nvSpPr>
        <p:spPr>
          <a:xfrm>
            <a:off x="4722812" y="1066800"/>
            <a:ext cx="5105400" cy="4724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88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جراحی</a:t>
            </a:r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47969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دهه 50 میلادی</a:t>
            </a:r>
          </a:p>
          <a:p>
            <a:pPr lvl="1" algn="r" rtl="1"/>
            <a:r>
              <a:rPr lang="fa-IR" sz="2800" dirty="0" smtClean="0"/>
              <a:t>محدودیت استفاده از اکسیژن در </a:t>
            </a:r>
            <a:r>
              <a:rPr lang="en-US" sz="2800" dirty="0" smtClean="0"/>
              <a:t>NICU</a:t>
            </a:r>
            <a:r>
              <a:rPr lang="fa-IR" sz="2800" dirty="0" smtClean="0"/>
              <a:t> و کاهش بروز </a:t>
            </a:r>
            <a:r>
              <a:rPr lang="en-US" sz="2800" dirty="0" smtClean="0"/>
              <a:t>ROP </a:t>
            </a:r>
            <a:r>
              <a:rPr lang="fa-IR" sz="2800" dirty="0" smtClean="0"/>
              <a:t> از 50% !!! به 4% در سال 1965</a:t>
            </a:r>
          </a:p>
          <a:p>
            <a:pPr lvl="1" algn="r" rtl="1"/>
            <a:r>
              <a:rPr lang="fa-IR" sz="2800" dirty="0" smtClean="0"/>
              <a:t>افزایش مرگ و میر نوزادان</a:t>
            </a:r>
          </a:p>
        </p:txBody>
      </p:sp>
    </p:spTree>
    <p:extLst>
      <p:ext uri="{BB962C8B-B14F-4D97-AF65-F5344CB8AC3E}">
        <p14:creationId xmlns:p14="http://schemas.microsoft.com/office/powerpoint/2010/main" val="359449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533400"/>
            <a:ext cx="7924801" cy="5943601"/>
          </a:xfrm>
        </p:spPr>
      </p:pic>
    </p:spTree>
    <p:extLst>
      <p:ext uri="{BB962C8B-B14F-4D97-AF65-F5344CB8AC3E}">
        <p14:creationId xmlns:p14="http://schemas.microsoft.com/office/powerpoint/2010/main" val="169614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88825" cy="7305676"/>
          </a:xfrm>
        </p:spPr>
      </p:pic>
    </p:spTree>
    <p:extLst>
      <p:ext uri="{BB962C8B-B14F-4D97-AF65-F5344CB8AC3E}">
        <p14:creationId xmlns:p14="http://schemas.microsoft.com/office/powerpoint/2010/main" val="258735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عوارض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نزدیک بینی و آستیگماتیسم</a:t>
            </a:r>
          </a:p>
          <a:p>
            <a:pPr algn="r" rtl="1"/>
            <a:r>
              <a:rPr lang="fa-IR" sz="2600" dirty="0" smtClean="0"/>
              <a:t>آمبلیوپی</a:t>
            </a:r>
          </a:p>
          <a:p>
            <a:pPr algn="r" rtl="1"/>
            <a:r>
              <a:rPr lang="fa-IR" sz="2600" dirty="0" smtClean="0"/>
              <a:t>انحراف چشم</a:t>
            </a:r>
          </a:p>
          <a:p>
            <a:pPr algn="r" rtl="1"/>
            <a:r>
              <a:rPr lang="fa-IR" sz="2600" dirty="0" smtClean="0"/>
              <a:t>کاتاراکت</a:t>
            </a:r>
          </a:p>
          <a:p>
            <a:pPr algn="r" rtl="1"/>
            <a:r>
              <a:rPr lang="fa-IR" sz="2600" dirty="0" smtClean="0"/>
              <a:t>گلوکوم</a:t>
            </a:r>
          </a:p>
          <a:p>
            <a:pPr algn="r" rtl="1"/>
            <a:r>
              <a:rPr lang="fa-IR" sz="2600" dirty="0" err="1" smtClean="0"/>
              <a:t>جداشدگی</a:t>
            </a:r>
            <a:r>
              <a:rPr lang="fa-IR" sz="2600" dirty="0" smtClean="0"/>
              <a:t> شبکیه</a:t>
            </a:r>
          </a:p>
          <a:p>
            <a:pPr algn="r" rtl="1"/>
            <a:r>
              <a:rPr lang="fa-IR" sz="2600" dirty="0" smtClean="0"/>
              <a:t>تغییرات </a:t>
            </a:r>
            <a:r>
              <a:rPr lang="fa-IR" sz="2600" dirty="0" err="1" smtClean="0"/>
              <a:t>پیگمنتری</a:t>
            </a:r>
            <a:r>
              <a:rPr lang="fa-IR" sz="2600" dirty="0" smtClean="0"/>
              <a:t> </a:t>
            </a:r>
            <a:r>
              <a:rPr lang="fa-IR" sz="2600" dirty="0" err="1" smtClean="0"/>
              <a:t>ماکولا</a:t>
            </a:r>
            <a:endParaRPr lang="fa-IR" sz="2600" dirty="0" smtClean="0"/>
          </a:p>
          <a:p>
            <a:pPr algn="r" rtl="1"/>
            <a:r>
              <a:rPr lang="fa-IR" sz="2600" dirty="0" smtClean="0"/>
              <a:t>...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176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7620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74706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-152400"/>
            <a:ext cx="12266613" cy="7467600"/>
          </a:xfrm>
        </p:spPr>
      </p:pic>
    </p:spTree>
    <p:extLst>
      <p:ext uri="{BB962C8B-B14F-4D97-AF65-F5344CB8AC3E}">
        <p14:creationId xmlns:p14="http://schemas.microsoft.com/office/powerpoint/2010/main" val="33464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6212" y="1447800"/>
            <a:ext cx="9359225" cy="4953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49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ماهیت مرحله ای بیماری</a:t>
            </a:r>
          </a:p>
          <a:p>
            <a:pPr algn="r" rtl="1"/>
            <a:r>
              <a:rPr lang="fa-IR" sz="2600" dirty="0" smtClean="0"/>
              <a:t>فوائد اثبات شده درمان</a:t>
            </a:r>
          </a:p>
          <a:p>
            <a:pPr algn="r" rtl="1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9077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هدف</a:t>
            </a:r>
          </a:p>
          <a:p>
            <a:pPr lvl="1" algn="r" rtl="1"/>
            <a:r>
              <a:rPr lang="fa-IR" sz="2400" dirty="0" smtClean="0"/>
              <a:t>شناسایی زودرس نوزادانی که از درمان سود خواهند برد</a:t>
            </a:r>
          </a:p>
          <a:p>
            <a:pPr lvl="1" algn="r" rtl="1"/>
            <a:r>
              <a:rPr lang="fa-IR" sz="2400" dirty="0" smtClean="0"/>
              <a:t>تنظیم برنامه بعدی برای درمان یا ادامه معاینات</a:t>
            </a:r>
          </a:p>
          <a:p>
            <a:pPr lvl="1" algn="r" rtl="1"/>
            <a:endParaRPr lang="fa-IR" sz="2400" dirty="0" smtClean="0"/>
          </a:p>
          <a:p>
            <a:pPr algn="r" rtl="1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15743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برنامه اکادمی 2018</a:t>
            </a:r>
          </a:p>
          <a:p>
            <a:pPr lvl="1" algn="r" rtl="1"/>
            <a:r>
              <a:rPr lang="fa-IR" sz="2400" dirty="0" smtClean="0"/>
              <a:t>همه نوزادان با وزن هنگام تولد مساوی یا کمتر از 1500 گرم</a:t>
            </a:r>
          </a:p>
          <a:p>
            <a:pPr lvl="1" algn="r" rtl="1"/>
            <a:r>
              <a:rPr lang="fa-IR" sz="2400" dirty="0" smtClean="0"/>
              <a:t>سن حاملگی 30 هفته یا کمتر</a:t>
            </a:r>
          </a:p>
          <a:p>
            <a:pPr lvl="1" algn="r" rtl="1"/>
            <a:r>
              <a:rPr lang="fa-IR" sz="2400" dirty="0" smtClean="0"/>
              <a:t>در نوزادان با سن حاملگی بیشتر از 30 هفته یا وزن بین 1500 تا 2000 گرم در صورت وجود ریسک فاکتور</a:t>
            </a:r>
          </a:p>
        </p:txBody>
      </p:sp>
    </p:spTree>
    <p:extLst>
      <p:ext uri="{BB962C8B-B14F-4D97-AF65-F5344CB8AC3E}">
        <p14:creationId xmlns:p14="http://schemas.microsoft.com/office/powerpoint/2010/main" val="229477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برنامه غربالگری کشوری</a:t>
            </a:r>
          </a:p>
          <a:p>
            <a:pPr lvl="1" algn="r" rtl="1"/>
            <a:r>
              <a:rPr lang="fa-IR" sz="2400" dirty="0" smtClean="0"/>
              <a:t>کلیه نوزادان با سن حاملگی کمتر از 32 هفته و 6 روز</a:t>
            </a:r>
          </a:p>
          <a:p>
            <a:pPr lvl="1" algn="r" rtl="1"/>
            <a:r>
              <a:rPr lang="fa-IR" sz="2400" dirty="0" smtClean="0"/>
              <a:t>کلیه نوزادان با وزن هنگام تولد کمتر از 1501 گرم</a:t>
            </a:r>
          </a:p>
          <a:p>
            <a:pPr lvl="1" algn="r" rtl="1"/>
            <a:r>
              <a:rPr lang="fa-IR" sz="2400" dirty="0" smtClean="0"/>
              <a:t>نوزادان با سن حاملگی بیشتر یا وزن تولد بین 1500 تا 2000 گرم در صورت وجود شرایط ناپایدار</a:t>
            </a:r>
          </a:p>
        </p:txBody>
      </p:sp>
    </p:spTree>
    <p:extLst>
      <p:ext uri="{BB962C8B-B14F-4D97-AF65-F5344CB8AC3E}">
        <p14:creationId xmlns:p14="http://schemas.microsoft.com/office/powerpoint/2010/main" val="77199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دهه 70 میلادی</a:t>
            </a:r>
          </a:p>
          <a:p>
            <a:pPr lvl="1" algn="r" rtl="1"/>
            <a:r>
              <a:rPr lang="fa-IR" sz="3000" dirty="0" smtClean="0"/>
              <a:t>بروز اپیدمی دوم </a:t>
            </a:r>
            <a:r>
              <a:rPr lang="en-US" sz="3000" dirty="0" smtClean="0"/>
              <a:t>ROP</a:t>
            </a:r>
            <a:r>
              <a:rPr lang="fa-IR" sz="3000" dirty="0" smtClean="0"/>
              <a:t> </a:t>
            </a:r>
          </a:p>
          <a:p>
            <a:pPr lvl="2" algn="r" rtl="1"/>
            <a:r>
              <a:rPr lang="fa-IR" sz="2800" dirty="0" smtClean="0"/>
              <a:t>افزایش بقای نوزادان</a:t>
            </a:r>
            <a:r>
              <a:rPr lang="en-US" sz="2800" dirty="0" smtClean="0"/>
              <a:t> VLBW</a:t>
            </a:r>
            <a:r>
              <a:rPr lang="fa-IR" sz="2800" dirty="0" smtClean="0"/>
              <a:t> </a:t>
            </a:r>
          </a:p>
          <a:p>
            <a:pPr lvl="1" algn="r" rtl="1"/>
            <a:endParaRPr lang="fa-IR" sz="3000" dirty="0" smtClean="0"/>
          </a:p>
          <a:p>
            <a:pPr lvl="1" algn="r" rtl="1"/>
            <a:endParaRPr lang="fa-IR" sz="3000" dirty="0"/>
          </a:p>
          <a:p>
            <a:pPr lvl="1" algn="r" rtl="1"/>
            <a:r>
              <a:rPr lang="fa-IR" sz="3000" dirty="0" smtClean="0"/>
              <a:t>ابداع روشهای درمانی</a:t>
            </a:r>
          </a:p>
        </p:txBody>
      </p:sp>
    </p:spTree>
    <p:extLst>
      <p:ext uri="{BB962C8B-B14F-4D97-AF65-F5344CB8AC3E}">
        <p14:creationId xmlns:p14="http://schemas.microsoft.com/office/powerpoint/2010/main" val="53070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828800"/>
            <a:ext cx="10439402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/>
              <a:t>شرایط ناپایدار؟؟؟</a:t>
            </a:r>
          </a:p>
          <a:p>
            <a:pPr lvl="1" algn="r" rtl="1"/>
            <a:r>
              <a:rPr lang="fa-IR" sz="2200" dirty="0"/>
              <a:t>تشخیص </a:t>
            </a:r>
            <a:r>
              <a:rPr lang="fa-IR" sz="2200" dirty="0" err="1" smtClean="0"/>
              <a:t>آسفیکسی</a:t>
            </a:r>
            <a:r>
              <a:rPr lang="fa-IR" sz="2200" dirty="0" smtClean="0"/>
              <a:t> </a:t>
            </a:r>
            <a:r>
              <a:rPr lang="fa-IR" sz="2200" dirty="0"/>
              <a:t>هنگام تولد، با داشتن </a:t>
            </a:r>
            <a:r>
              <a:rPr lang="fa-IR" sz="2200" dirty="0" smtClean="0"/>
              <a:t>7.1</a:t>
            </a:r>
            <a:r>
              <a:rPr lang="en-US" sz="2200" dirty="0" smtClean="0"/>
              <a:t>PH</a:t>
            </a:r>
            <a:r>
              <a:rPr lang="en-US" sz="2200" dirty="0"/>
              <a:t>&lt; </a:t>
            </a:r>
            <a:r>
              <a:rPr lang="fa-IR" sz="2200" dirty="0"/>
              <a:t>در خون بند ناف یا در یک ساعت اول تولد در </a:t>
            </a:r>
            <a:r>
              <a:rPr lang="fa-IR" sz="2200" dirty="0" smtClean="0"/>
              <a:t>نمونه خون </a:t>
            </a:r>
            <a:r>
              <a:rPr lang="fa-IR" sz="2200" dirty="0"/>
              <a:t>نوزاد، و یا نمره </a:t>
            </a:r>
            <a:r>
              <a:rPr lang="fa-IR" sz="2200" dirty="0" err="1"/>
              <a:t>آپگار</a:t>
            </a:r>
            <a:r>
              <a:rPr lang="fa-IR" sz="2200" dirty="0"/>
              <a:t> </a:t>
            </a:r>
            <a:r>
              <a:rPr lang="fa-IR" sz="2200" dirty="0" smtClean="0"/>
              <a:t>3 یا </a:t>
            </a:r>
            <a:r>
              <a:rPr lang="fa-IR" sz="2200" dirty="0"/>
              <a:t>کمتر، در دقیقه </a:t>
            </a:r>
            <a:r>
              <a:rPr lang="fa-IR" sz="2200" dirty="0" smtClean="0"/>
              <a:t>5 </a:t>
            </a:r>
            <a:r>
              <a:rPr lang="fa-IR" sz="2200" dirty="0"/>
              <a:t>پس از </a:t>
            </a:r>
            <a:r>
              <a:rPr lang="fa-IR" sz="2200" dirty="0" smtClean="0"/>
              <a:t>تولد</a:t>
            </a:r>
          </a:p>
          <a:p>
            <a:pPr lvl="1" algn="r" rtl="1"/>
            <a:r>
              <a:rPr lang="fa-IR" sz="2200" dirty="0"/>
              <a:t>شیرخواری که وضعیت بی ثبات شدید یا مستمر و </a:t>
            </a:r>
            <a:r>
              <a:rPr lang="fa-IR" sz="2200" dirty="0" err="1"/>
              <a:t>تظاهراتی</a:t>
            </a:r>
            <a:r>
              <a:rPr lang="fa-IR" sz="2200" dirty="0"/>
              <a:t> مانند </a:t>
            </a:r>
            <a:r>
              <a:rPr lang="fa-IR" sz="2200" dirty="0" err="1"/>
              <a:t>هیپوکسی</a:t>
            </a:r>
            <a:r>
              <a:rPr lang="fa-IR" sz="2200" dirty="0"/>
              <a:t> طولانی مدت، </a:t>
            </a:r>
            <a:r>
              <a:rPr lang="fa-IR" sz="2200" dirty="0" err="1"/>
              <a:t>اسیدوز</a:t>
            </a:r>
            <a:r>
              <a:rPr lang="fa-IR" sz="2200" dirty="0"/>
              <a:t> </a:t>
            </a:r>
            <a:r>
              <a:rPr lang="fa-IR" sz="2200" dirty="0" smtClean="0"/>
              <a:t>شدید ،</a:t>
            </a:r>
            <a:r>
              <a:rPr lang="fa-IR" sz="2200" dirty="0" err="1" smtClean="0"/>
              <a:t>هیپوگلیسمی</a:t>
            </a:r>
            <a:r>
              <a:rPr lang="fa-IR" sz="2200" dirty="0" smtClean="0"/>
              <a:t> </a:t>
            </a:r>
            <a:r>
              <a:rPr lang="fa-IR" sz="2200" dirty="0"/>
              <a:t>یا </a:t>
            </a:r>
            <a:r>
              <a:rPr lang="fa-IR" sz="2200" dirty="0" err="1"/>
              <a:t>هیپوتانسیون</a:t>
            </a:r>
            <a:r>
              <a:rPr lang="fa-IR" sz="2200" dirty="0"/>
              <a:t> جدی </a:t>
            </a:r>
            <a:r>
              <a:rPr lang="fa-IR" sz="2200" dirty="0" smtClean="0"/>
              <a:t>نیاز </a:t>
            </a:r>
            <a:r>
              <a:rPr lang="fa-IR" sz="2200" dirty="0"/>
              <a:t>به دریافت داروهای </a:t>
            </a:r>
            <a:r>
              <a:rPr lang="fa-IR" sz="2200" dirty="0" err="1"/>
              <a:t>وازوپرسور</a:t>
            </a:r>
            <a:r>
              <a:rPr lang="fa-IR" sz="2200" dirty="0"/>
              <a:t> داشته </a:t>
            </a:r>
            <a:r>
              <a:rPr lang="fa-IR" sz="2200" dirty="0" smtClean="0"/>
              <a:t>باشد</a:t>
            </a:r>
          </a:p>
          <a:p>
            <a:pPr lvl="1" algn="r" rtl="1"/>
            <a:r>
              <a:rPr lang="fa-IR" sz="2200" dirty="0"/>
              <a:t>سندرم </a:t>
            </a:r>
            <a:r>
              <a:rPr lang="fa-IR" sz="2200" dirty="0" err="1"/>
              <a:t>دیسترس</a:t>
            </a:r>
            <a:r>
              <a:rPr lang="fa-IR" sz="2200" dirty="0"/>
              <a:t> تنفسی، نیاز به تهویه </a:t>
            </a:r>
            <a:r>
              <a:rPr lang="fa-IR" sz="2200" dirty="0" smtClean="0"/>
              <a:t>مکانیکی</a:t>
            </a:r>
          </a:p>
          <a:p>
            <a:pPr lvl="1" algn="r" rtl="1"/>
            <a:r>
              <a:rPr lang="fa-IR" sz="2200" dirty="0"/>
              <a:t>خونریزی داخل </a:t>
            </a:r>
            <a:r>
              <a:rPr lang="fa-IR" sz="2200" dirty="0" smtClean="0"/>
              <a:t>بطنی</a:t>
            </a:r>
          </a:p>
          <a:p>
            <a:pPr lvl="1" algn="r" rtl="1"/>
            <a:r>
              <a:rPr lang="fa-IR" sz="2200" dirty="0"/>
              <a:t>نیاز به تجویز خون کامل یا گلبولهای قرمز </a:t>
            </a:r>
            <a:r>
              <a:rPr lang="fa-IR" sz="2200" dirty="0" smtClean="0"/>
              <a:t>متراکم </a:t>
            </a:r>
            <a:r>
              <a:rPr lang="fa-IR" sz="2200" dirty="0"/>
              <a:t>یا تعویض </a:t>
            </a:r>
            <a:r>
              <a:rPr lang="fa-IR" sz="2200" dirty="0" smtClean="0"/>
              <a:t>خون</a:t>
            </a:r>
          </a:p>
          <a:p>
            <a:pPr lvl="1" algn="r" rtl="1"/>
            <a:r>
              <a:rPr lang="fa-IR" sz="2200" dirty="0" smtClean="0"/>
              <a:t>بیماری </a:t>
            </a:r>
            <a:r>
              <a:rPr lang="fa-IR" sz="2200" dirty="0"/>
              <a:t>مزمن </a:t>
            </a:r>
            <a:r>
              <a:rPr lang="fa-IR" sz="2200" dirty="0" smtClean="0"/>
              <a:t>ریوی (</a:t>
            </a:r>
            <a:r>
              <a:rPr lang="en-US" sz="2200" dirty="0" smtClean="0"/>
              <a:t>BPD </a:t>
            </a:r>
            <a:r>
              <a:rPr lang="fa-IR" sz="2200" dirty="0" smtClean="0"/>
              <a:t>)</a:t>
            </a:r>
          </a:p>
          <a:p>
            <a:pPr lvl="1" algn="r" rtl="1"/>
            <a:r>
              <a:rPr lang="fa-IR" sz="2200" dirty="0"/>
              <a:t>حملات مکرر </a:t>
            </a:r>
            <a:r>
              <a:rPr lang="fa-IR" sz="2200" dirty="0" smtClean="0"/>
              <a:t>آپنه</a:t>
            </a:r>
          </a:p>
          <a:p>
            <a:pPr lvl="1" algn="r" rtl="1"/>
            <a:r>
              <a:rPr lang="fa-IR" sz="2200" dirty="0" smtClean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31751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0412" y="1219200"/>
            <a:ext cx="9127123" cy="533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867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سازماندهی</a:t>
            </a:r>
          </a:p>
          <a:p>
            <a:pPr lvl="1" algn="r" rtl="1"/>
            <a:r>
              <a:rPr lang="fa-IR" sz="2600" dirty="0"/>
              <a:t>کلیه نوزادان نارس در معرض خطر که در همان بیمارستان متولد شده </a:t>
            </a:r>
            <a:r>
              <a:rPr lang="fa-IR" sz="2600" dirty="0" err="1"/>
              <a:t>اند</a:t>
            </a:r>
            <a:r>
              <a:rPr lang="fa-IR" sz="2600" dirty="0"/>
              <a:t> و در بخش بستری </a:t>
            </a:r>
            <a:r>
              <a:rPr lang="fa-IR" sz="2600" dirty="0" smtClean="0"/>
              <a:t>هستند</a:t>
            </a:r>
          </a:p>
          <a:p>
            <a:pPr lvl="1" algn="r" rtl="1"/>
            <a:r>
              <a:rPr lang="en-US" sz="2600" dirty="0" smtClean="0"/>
              <a:t> </a:t>
            </a:r>
            <a:r>
              <a:rPr lang="fa-IR" sz="2600" dirty="0"/>
              <a:t>کلیه نوزادان نارس در معرض خطر که از بیمارستان دیگری منتقل شده </a:t>
            </a:r>
            <a:r>
              <a:rPr lang="fa-IR" sz="2600" dirty="0" err="1" smtClean="0"/>
              <a:t>اند</a:t>
            </a:r>
            <a:endParaRPr lang="fa-IR" sz="2600" dirty="0" smtClean="0"/>
          </a:p>
          <a:p>
            <a:pPr lvl="1" algn="r" rtl="1"/>
            <a:r>
              <a:rPr lang="en-US" sz="2600" dirty="0" smtClean="0"/>
              <a:t> </a:t>
            </a:r>
            <a:r>
              <a:rPr lang="fa-IR" sz="2600" dirty="0"/>
              <a:t>کلیه نوزادان نارس در معرض خطر که ترخیص شده </a:t>
            </a:r>
            <a:r>
              <a:rPr lang="fa-IR" sz="2600" dirty="0" err="1" smtClean="0"/>
              <a:t>اند</a:t>
            </a:r>
            <a:endParaRPr lang="fa-IR" sz="2600" dirty="0" smtClean="0"/>
          </a:p>
          <a:p>
            <a:pPr lvl="1" algn="r" rtl="1"/>
            <a:endParaRPr lang="fa-IR" sz="2600" dirty="0" smtClean="0"/>
          </a:p>
          <a:p>
            <a:pPr algn="r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097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سازماندهی</a:t>
            </a:r>
          </a:p>
          <a:p>
            <a:pPr lvl="1" algn="r" rtl="1"/>
            <a:r>
              <a:rPr lang="fa-IR" sz="2600" dirty="0" smtClean="0"/>
              <a:t>شناسایی نوزادان نیازمند معاینه غربالگری</a:t>
            </a:r>
          </a:p>
          <a:p>
            <a:pPr lvl="1" algn="r" rtl="1"/>
            <a:r>
              <a:rPr lang="fa-IR" sz="2600" dirty="0" smtClean="0"/>
              <a:t>تعیین و ثبت زمان معاینه چشم</a:t>
            </a:r>
          </a:p>
          <a:p>
            <a:pPr lvl="1" algn="r" rtl="1"/>
            <a:r>
              <a:rPr lang="fa-IR" sz="2600" dirty="0" smtClean="0"/>
              <a:t>اطلاع و آموزش به والدین</a:t>
            </a:r>
          </a:p>
          <a:p>
            <a:pPr lvl="1" algn="r" rtl="1"/>
            <a:r>
              <a:rPr lang="fa-IR" sz="2600" dirty="0" smtClean="0"/>
              <a:t>پیگیری معاینه نوزادان در محل درمانگاه</a:t>
            </a:r>
          </a:p>
          <a:p>
            <a:pPr lvl="1" algn="r" rtl="1"/>
            <a:endParaRPr lang="fa-IR" sz="2600" dirty="0" smtClean="0"/>
          </a:p>
          <a:p>
            <a:pPr lvl="1" algn="r" rt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1469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معاینه توسط چشم پزشک آشنا به بیماری نوزادان توسط </a:t>
            </a:r>
            <a:r>
              <a:rPr lang="en-US" sz="2800" dirty="0" smtClean="0"/>
              <a:t>BIO</a:t>
            </a:r>
            <a:endParaRPr lang="fa-IR" sz="2600" dirty="0" smtClean="0"/>
          </a:p>
          <a:p>
            <a:pPr lvl="1" algn="r" rtl="1"/>
            <a:endParaRPr lang="en-US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336673"/>
            <a:ext cx="7543800" cy="4283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812" y="3124200"/>
            <a:ext cx="2865120" cy="22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0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914400"/>
            <a:ext cx="2733675" cy="5715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تله </a:t>
            </a:r>
            <a:r>
              <a:rPr lang="fa-IR" sz="2800" dirty="0" err="1" smtClean="0"/>
              <a:t>مدیسین</a:t>
            </a:r>
            <a:r>
              <a:rPr lang="fa-IR" sz="2800" dirty="0" smtClean="0"/>
              <a:t> با استفاده از عکس برداری شبکیه</a:t>
            </a:r>
            <a:endParaRPr lang="fa-IR" sz="2600" dirty="0" smtClean="0"/>
          </a:p>
          <a:p>
            <a:pPr lvl="1" algn="r" rtl="1"/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12" y="2895600"/>
            <a:ext cx="3352800" cy="302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7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7612" y="1676400"/>
            <a:ext cx="972731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0000B3"/>
                </a:solidFill>
                <a:latin typeface="BulldogStd-Bold"/>
              </a:rPr>
              <a:t>One-Week-or-Less Follow-up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I: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immature vascularization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, no ROP;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I: stage 1 or stage 2 ROP;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Immature retina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extending into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posterior zone II, near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the boundary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of zone I</a:t>
            </a:r>
            <a:r>
              <a:rPr lang="en-US" dirty="0">
                <a:solidFill>
                  <a:srgbClr val="000000"/>
                </a:solidFill>
                <a:latin typeface="STIXGeneral-Regular"/>
              </a:rPr>
              <a:t>–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zone II;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Suspected presence of AP-ROP;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Stage 3 ROP, zone I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requires treatment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, not observation.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2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B3"/>
                </a:solidFill>
                <a:latin typeface="BulldogStd-Bold"/>
              </a:rPr>
              <a:t>One- to 2-Week Follow-up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Posterior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zone II: 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immature vascularization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II: stage 2 ROP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;</a:t>
            </a:r>
            <a:endParaRPr lang="en-US" sz="22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I: unequivocally 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regressing ROP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Two-Week Follow-up</a:t>
            </a:r>
          </a:p>
          <a:p>
            <a:pPr lvl="1"/>
            <a:r>
              <a:rPr lang="en-US" dirty="0" smtClean="0"/>
              <a:t>Zone </a:t>
            </a:r>
            <a:r>
              <a:rPr lang="en-US" dirty="0"/>
              <a:t>II: stage 1 ROP;</a:t>
            </a:r>
          </a:p>
          <a:p>
            <a:pPr lvl="1"/>
            <a:r>
              <a:rPr lang="it-IT" dirty="0" smtClean="0"/>
              <a:t>Zone </a:t>
            </a:r>
            <a:r>
              <a:rPr lang="it-IT" dirty="0"/>
              <a:t>II: no ROP, </a:t>
            </a:r>
            <a:r>
              <a:rPr lang="it-IT" dirty="0" smtClean="0"/>
              <a:t>immature </a:t>
            </a:r>
            <a:r>
              <a:rPr lang="en-US" dirty="0" smtClean="0"/>
              <a:t>vascularization</a:t>
            </a:r>
            <a:r>
              <a:rPr lang="en-US" dirty="0"/>
              <a:t>; </a:t>
            </a:r>
          </a:p>
          <a:p>
            <a:pPr lvl="1"/>
            <a:r>
              <a:rPr lang="en-US" dirty="0" smtClean="0"/>
              <a:t>Zone </a:t>
            </a:r>
            <a:r>
              <a:rPr lang="en-US" dirty="0"/>
              <a:t>II: </a:t>
            </a:r>
            <a:r>
              <a:rPr lang="en-US" dirty="0" smtClean="0"/>
              <a:t>unequivocally regressing </a:t>
            </a:r>
            <a:r>
              <a:rPr lang="en-US" dirty="0"/>
              <a:t>ROP.</a:t>
            </a:r>
          </a:p>
        </p:txBody>
      </p:sp>
    </p:spTree>
    <p:extLst>
      <p:ext uri="{BB962C8B-B14F-4D97-AF65-F5344CB8AC3E}">
        <p14:creationId xmlns:p14="http://schemas.microsoft.com/office/powerpoint/2010/main" val="9685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1983</a:t>
            </a:r>
          </a:p>
          <a:p>
            <a:pPr lvl="1" algn="r" rtl="1"/>
            <a:r>
              <a:rPr lang="en-US" sz="3000" dirty="0" smtClean="0"/>
              <a:t>International classification</a:t>
            </a:r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21171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پایان غربالگری:</a:t>
            </a:r>
          </a:p>
          <a:p>
            <a:pPr lvl="1" algn="r" rtl="1"/>
            <a:r>
              <a:rPr lang="fa-IR" dirty="0" smtClean="0"/>
              <a:t>تشکیل شدن کامل عروق شبکیه</a:t>
            </a:r>
          </a:p>
          <a:p>
            <a:pPr lvl="1" algn="r" rtl="1"/>
            <a:r>
              <a:rPr lang="fa-IR" dirty="0" smtClean="0"/>
              <a:t>رسیدن عروق شبکیه به ناحیه 3 در بیمارانی که قبلا </a:t>
            </a:r>
            <a:r>
              <a:rPr lang="en-US" dirty="0" smtClean="0"/>
              <a:t>ROP </a:t>
            </a:r>
            <a:r>
              <a:rPr lang="fa-IR" dirty="0" smtClean="0"/>
              <a:t> نداشته </a:t>
            </a:r>
            <a:r>
              <a:rPr lang="fa-IR" dirty="0" err="1" smtClean="0"/>
              <a:t>اند</a:t>
            </a:r>
            <a:endParaRPr lang="fa-IR" dirty="0" smtClean="0"/>
          </a:p>
          <a:p>
            <a:pPr lvl="2" algn="r" rtl="1"/>
            <a:r>
              <a:rPr lang="fa-IR" dirty="0" smtClean="0"/>
              <a:t>در همه بیماران با سن حاملگی کمتر </a:t>
            </a:r>
            <a:r>
              <a:rPr lang="fa-IR" dirty="0"/>
              <a:t>ا</a:t>
            </a:r>
            <a:r>
              <a:rPr lang="fa-IR" dirty="0" smtClean="0"/>
              <a:t>ز 35 هفته حتی در صورت وجود رگ در ناحیه 3، انجام یک معاینه مجدد توصیه می گردد</a:t>
            </a:r>
          </a:p>
          <a:p>
            <a:pPr lvl="1" algn="r" rtl="1"/>
            <a:r>
              <a:rPr lang="fa-IR" dirty="0" smtClean="0"/>
              <a:t>سن حاملگی 45 هفته بدون سابقه قبلی </a:t>
            </a:r>
            <a:r>
              <a:rPr lang="en-US" dirty="0" smtClean="0"/>
              <a:t>Type 1 ROP</a:t>
            </a:r>
            <a:r>
              <a:rPr lang="fa-IR" dirty="0" smtClean="0"/>
              <a:t> </a:t>
            </a:r>
            <a:endParaRPr lang="fa-IR" dirty="0"/>
          </a:p>
          <a:p>
            <a:pPr lvl="1" algn="r" rtl="1"/>
            <a:r>
              <a:rPr lang="fa-IR" dirty="0" smtClean="0"/>
              <a:t>در مورد نوزادانی با سابقه تزریق داروی </a:t>
            </a:r>
            <a:r>
              <a:rPr lang="en-US" dirty="0" smtClean="0"/>
              <a:t>Anti VEGF</a:t>
            </a:r>
            <a:r>
              <a:rPr lang="fa-IR" dirty="0" smtClean="0"/>
              <a:t> حداقل تا پایان 65 هفتگی</a:t>
            </a:r>
          </a:p>
          <a:p>
            <a:pPr lvl="1" algn="r" rtl="1"/>
            <a:r>
              <a:rPr lang="fa-IR" dirty="0" smtClean="0"/>
              <a:t>بهبود کامل </a:t>
            </a:r>
            <a:r>
              <a:rPr lang="en-US" dirty="0" smtClean="0"/>
              <a:t>ROP</a:t>
            </a:r>
            <a:r>
              <a:rPr lang="fa-IR" dirty="0" smtClean="0"/>
              <a:t> </a:t>
            </a:r>
          </a:p>
          <a:p>
            <a:pPr lvl="1" algn="r" rtl="1"/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04308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پیگیری پس از 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آموزش والدین:</a:t>
            </a:r>
          </a:p>
          <a:p>
            <a:pPr lvl="2" algn="r" rtl="1"/>
            <a:r>
              <a:rPr lang="fa-IR" sz="2200" dirty="0" smtClean="0"/>
              <a:t>والدین می بایست از بیماری فرزند خود آگاهی داشته باشند</a:t>
            </a:r>
          </a:p>
          <a:p>
            <a:pPr lvl="2" algn="r" rtl="1"/>
            <a:r>
              <a:rPr lang="fa-IR" sz="2200" dirty="0" smtClean="0"/>
              <a:t>والدین باید از احتمال نابینایی فرزند خود در صورت عدم پیگیری اطلاع داشته باشند</a:t>
            </a:r>
          </a:p>
          <a:p>
            <a:pPr lvl="2" algn="r" rtl="1"/>
            <a:r>
              <a:rPr lang="fa-IR" sz="2200" dirty="0" smtClean="0"/>
              <a:t>تمامی اطلاعاتی که در این زمینه به والدین داده می شود بیاد </a:t>
            </a:r>
            <a:r>
              <a:rPr lang="fa-IR" sz="4800" dirty="0" smtClean="0">
                <a:solidFill>
                  <a:srgbClr val="FF0000"/>
                </a:solidFill>
              </a:rPr>
              <a:t>مستند</a:t>
            </a:r>
            <a:r>
              <a:rPr lang="fa-IR" sz="2200" dirty="0" smtClean="0"/>
              <a:t> شوند</a:t>
            </a:r>
          </a:p>
          <a:p>
            <a:pPr lvl="2" algn="r" rtl="1"/>
            <a:r>
              <a:rPr lang="fa-IR" sz="2200" dirty="0" smtClean="0"/>
              <a:t>برنامه استاندارد سازی آموزش والدین باید در دستور کار قرار گیرد</a:t>
            </a:r>
          </a:p>
          <a:p>
            <a:pPr lvl="2" algn="r" rtl="1"/>
            <a:endParaRPr lang="fa-IR" sz="2200" dirty="0" smtClean="0"/>
          </a:p>
          <a:p>
            <a:pPr lvl="1" algn="r" rtl="1"/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246593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188" y="-161925"/>
            <a:ext cx="12479865" cy="7019925"/>
          </a:xfrm>
        </p:spPr>
      </p:pic>
    </p:spTree>
    <p:extLst>
      <p:ext uri="{BB962C8B-B14F-4D97-AF65-F5344CB8AC3E}">
        <p14:creationId xmlns:p14="http://schemas.microsoft.com/office/powerpoint/2010/main" val="110648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ایران</a:t>
            </a:r>
          </a:p>
          <a:p>
            <a:pPr lvl="1" algn="r" rtl="1"/>
            <a:r>
              <a:rPr lang="fa-IR" sz="3000" dirty="0" smtClean="0"/>
              <a:t>دهه 80</a:t>
            </a:r>
          </a:p>
          <a:p>
            <a:pPr lvl="2" algn="r" rtl="1"/>
            <a:r>
              <a:rPr lang="fa-IR" sz="2800" dirty="0" smtClean="0"/>
              <a:t>شیوع 27.5%</a:t>
            </a:r>
          </a:p>
          <a:p>
            <a:pPr lvl="2" algn="r" rtl="1"/>
            <a:r>
              <a:rPr lang="fa-IR" sz="2800" dirty="0" smtClean="0"/>
              <a:t>درمان در 16.5%</a:t>
            </a:r>
          </a:p>
        </p:txBody>
      </p:sp>
    </p:spTree>
    <p:extLst>
      <p:ext uri="{BB962C8B-B14F-4D97-AF65-F5344CB8AC3E}">
        <p14:creationId xmlns:p14="http://schemas.microsoft.com/office/powerpoint/2010/main" val="20354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tical and Horizontal design templat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ertical and horizontal design slides.potx" id="{7E307492-4344-40EC-954C-E30551E95991}" vid="{493C3130-E1FA-416B-8465-D41FAD56C1B7}"/>
    </a:ext>
  </a:extLst>
</a:theme>
</file>

<file path=ppt/theme/theme2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Vertical and horizontal design slides</Template>
  <TotalTime>6836</TotalTime>
  <Words>935</Words>
  <Application>Microsoft Office PowerPoint</Application>
  <PresentationFormat>Custom</PresentationFormat>
  <Paragraphs>203</Paragraphs>
  <Slides>82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90" baseType="lpstr">
      <vt:lpstr>Arial</vt:lpstr>
      <vt:lpstr>BulldogStd-Bold</vt:lpstr>
      <vt:lpstr>Cambria</vt:lpstr>
      <vt:lpstr>Century Gothic</vt:lpstr>
      <vt:lpstr>굴림</vt:lpstr>
      <vt:lpstr>STIXGeneral-Regular</vt:lpstr>
      <vt:lpstr>Tahoma</vt:lpstr>
      <vt:lpstr>Vertical and Horizontal design template</vt:lpstr>
      <vt:lpstr>Retinopathy  of Prematurity</vt:lpstr>
      <vt:lpstr>PowerPoint Presentation</vt:lpstr>
      <vt:lpstr>PowerPoint Presentation</vt:lpstr>
      <vt:lpstr>تاریخچه</vt:lpstr>
      <vt:lpstr>تاریخچه</vt:lpstr>
      <vt:lpstr>تاریخچه</vt:lpstr>
      <vt:lpstr>تاریخچه</vt:lpstr>
      <vt:lpstr>تاریخچه</vt:lpstr>
      <vt:lpstr>تاریخچه</vt:lpstr>
      <vt:lpstr>تاریخچه</vt:lpstr>
      <vt:lpstr>PowerPoint Presentation</vt:lpstr>
      <vt:lpstr>پاتوژنز</vt:lpstr>
      <vt:lpstr>پاتوژنز</vt:lpstr>
      <vt:lpstr>پاتوژنز</vt:lpstr>
      <vt:lpstr>پاتوژنز</vt:lpstr>
      <vt:lpstr>پاتوژنز</vt:lpstr>
      <vt:lpstr>PowerPoint Presentation</vt:lpstr>
      <vt:lpstr>PowerPoint Presentation</vt:lpstr>
      <vt:lpstr>پاتوژنز</vt:lpstr>
      <vt:lpstr>PowerPoint Presentation</vt:lpstr>
      <vt:lpstr>PowerPoint Presentation</vt:lpstr>
      <vt:lpstr>تقسیم بندی</vt:lpstr>
      <vt:lpstr>تقسیم بندی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تقسیم بندی</vt:lpstr>
      <vt:lpstr>PowerPoint Presentation</vt:lpstr>
      <vt:lpstr>درمان</vt:lpstr>
      <vt:lpstr>درمان</vt:lpstr>
      <vt:lpstr>PowerPoint Presentation</vt:lpstr>
      <vt:lpstr>درمان</vt:lpstr>
      <vt:lpstr>درمان</vt:lpstr>
      <vt:lpstr>درمان</vt:lpstr>
      <vt:lpstr>درمان</vt:lpstr>
      <vt:lpstr>درمان</vt:lpstr>
      <vt:lpstr>درمان</vt:lpstr>
      <vt:lpstr>درمان</vt:lpstr>
      <vt:lpstr>درمان</vt:lpstr>
      <vt:lpstr>PowerPoint Presentation</vt:lpstr>
      <vt:lpstr>PowerPoint Presentation</vt:lpstr>
      <vt:lpstr>PowerPoint Presentation</vt:lpstr>
      <vt:lpstr>PowerPoint Presentation</vt:lpstr>
      <vt:lpstr>درمان</vt:lpstr>
      <vt:lpstr>PowerPoint Presentation</vt:lpstr>
      <vt:lpstr>PowerPoint Presentation</vt:lpstr>
      <vt:lpstr>عوارض</vt:lpstr>
      <vt:lpstr>PowerPoint Presentation</vt:lpstr>
      <vt:lpstr>PowerPoint Presentation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پیگیری پس از درمان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Retinopathy  Of Prematurity</dc:title>
  <dc:creator>Ali</dc:creator>
  <cp:lastModifiedBy>Ali</cp:lastModifiedBy>
  <cp:revision>56</cp:revision>
  <dcterms:created xsi:type="dcterms:W3CDTF">2017-12-22T14:37:16Z</dcterms:created>
  <dcterms:modified xsi:type="dcterms:W3CDTF">2025-10-17T08:08:31Z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74067800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