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0" r:id="rId1"/>
  </p:sldMasterIdLst>
  <p:sldIdLst>
    <p:sldId id="256" r:id="rId2"/>
    <p:sldId id="396" r:id="rId3"/>
    <p:sldId id="383" r:id="rId4"/>
    <p:sldId id="384" r:id="rId5"/>
    <p:sldId id="385" r:id="rId6"/>
    <p:sldId id="386" r:id="rId7"/>
    <p:sldId id="387" r:id="rId8"/>
    <p:sldId id="388" r:id="rId9"/>
    <p:sldId id="389" r:id="rId10"/>
    <p:sldId id="390" r:id="rId11"/>
    <p:sldId id="391" r:id="rId12"/>
    <p:sldId id="392" r:id="rId13"/>
    <p:sldId id="394" r:id="rId14"/>
    <p:sldId id="393" r:id="rId15"/>
    <p:sldId id="395" r:id="rId16"/>
    <p:sldId id="257" r:id="rId17"/>
    <p:sldId id="258" r:id="rId18"/>
    <p:sldId id="259" r:id="rId19"/>
    <p:sldId id="260" r:id="rId20"/>
    <p:sldId id="261" r:id="rId21"/>
    <p:sldId id="262" r:id="rId22"/>
    <p:sldId id="263" r:id="rId23"/>
    <p:sldId id="264" r:id="rId24"/>
    <p:sldId id="265" r:id="rId25"/>
    <p:sldId id="266" r:id="rId26"/>
    <p:sldId id="278" r:id="rId27"/>
    <p:sldId id="267" r:id="rId28"/>
    <p:sldId id="277" r:id="rId29"/>
    <p:sldId id="268" r:id="rId30"/>
    <p:sldId id="271" r:id="rId31"/>
    <p:sldId id="272" r:id="rId32"/>
    <p:sldId id="279" r:id="rId33"/>
    <p:sldId id="273" r:id="rId34"/>
    <p:sldId id="274" r:id="rId35"/>
    <p:sldId id="287" r:id="rId36"/>
    <p:sldId id="276" r:id="rId37"/>
    <p:sldId id="280" r:id="rId38"/>
    <p:sldId id="281" r:id="rId39"/>
    <p:sldId id="284" r:id="rId40"/>
    <p:sldId id="282" r:id="rId41"/>
    <p:sldId id="283" r:id="rId42"/>
    <p:sldId id="289" r:id="rId43"/>
    <p:sldId id="290" r:id="rId44"/>
    <p:sldId id="291" r:id="rId45"/>
    <p:sldId id="292" r:id="rId46"/>
    <p:sldId id="293" r:id="rId47"/>
    <p:sldId id="294" r:id="rId48"/>
    <p:sldId id="295" r:id="rId49"/>
    <p:sldId id="296" r:id="rId50"/>
    <p:sldId id="297" r:id="rId51"/>
    <p:sldId id="298" r:id="rId52"/>
    <p:sldId id="299" r:id="rId53"/>
    <p:sldId id="360" r:id="rId54"/>
    <p:sldId id="361" r:id="rId55"/>
    <p:sldId id="362" r:id="rId56"/>
    <p:sldId id="363" r:id="rId57"/>
    <p:sldId id="364" r:id="rId58"/>
    <p:sldId id="365" r:id="rId59"/>
    <p:sldId id="366" r:id="rId60"/>
    <p:sldId id="367" r:id="rId61"/>
    <p:sldId id="368" r:id="rId62"/>
    <p:sldId id="370" r:id="rId63"/>
    <p:sldId id="371" r:id="rId64"/>
    <p:sldId id="372" r:id="rId65"/>
    <p:sldId id="373" r:id="rId66"/>
    <p:sldId id="374" r:id="rId67"/>
    <p:sldId id="375" r:id="rId68"/>
    <p:sldId id="376" r:id="rId69"/>
    <p:sldId id="377" r:id="rId70"/>
    <p:sldId id="378" r:id="rId71"/>
    <p:sldId id="379" r:id="rId72"/>
    <p:sldId id="380" r:id="rId73"/>
    <p:sldId id="381" r:id="rId74"/>
    <p:sldId id="382" r:id="rId75"/>
    <p:sldId id="300" r:id="rId76"/>
    <p:sldId id="301" r:id="rId77"/>
    <p:sldId id="302" r:id="rId78"/>
    <p:sldId id="303" r:id="rId79"/>
    <p:sldId id="304" r:id="rId80"/>
    <p:sldId id="305" r:id="rId81"/>
    <p:sldId id="306" r:id="rId82"/>
    <p:sldId id="307" r:id="rId83"/>
    <p:sldId id="308" r:id="rId84"/>
    <p:sldId id="309" r:id="rId85"/>
    <p:sldId id="310" r:id="rId86"/>
    <p:sldId id="311" r:id="rId87"/>
    <p:sldId id="312" r:id="rId88"/>
    <p:sldId id="313" r:id="rId89"/>
    <p:sldId id="314" r:id="rId90"/>
    <p:sldId id="315" r:id="rId91"/>
    <p:sldId id="316" r:id="rId92"/>
    <p:sldId id="317" r:id="rId93"/>
    <p:sldId id="318" r:id="rId94"/>
    <p:sldId id="319" r:id="rId95"/>
    <p:sldId id="320" r:id="rId96"/>
    <p:sldId id="321" r:id="rId97"/>
    <p:sldId id="322" r:id="rId98"/>
    <p:sldId id="323" r:id="rId99"/>
    <p:sldId id="324" r:id="rId100"/>
    <p:sldId id="325" r:id="rId101"/>
    <p:sldId id="326" r:id="rId102"/>
    <p:sldId id="327" r:id="rId103"/>
    <p:sldId id="328" r:id="rId104"/>
    <p:sldId id="329" r:id="rId105"/>
    <p:sldId id="330" r:id="rId106"/>
    <p:sldId id="331" r:id="rId107"/>
    <p:sldId id="332" r:id="rId108"/>
    <p:sldId id="333" r:id="rId109"/>
    <p:sldId id="334" r:id="rId110"/>
    <p:sldId id="335" r:id="rId111"/>
    <p:sldId id="336" r:id="rId112"/>
    <p:sldId id="337" r:id="rId113"/>
    <p:sldId id="338" r:id="rId114"/>
    <p:sldId id="339" r:id="rId115"/>
    <p:sldId id="341" r:id="rId116"/>
    <p:sldId id="342" r:id="rId117"/>
    <p:sldId id="343" r:id="rId118"/>
    <p:sldId id="344" r:id="rId119"/>
    <p:sldId id="345" r:id="rId120"/>
    <p:sldId id="346" r:id="rId121"/>
    <p:sldId id="347" r:id="rId122"/>
    <p:sldId id="348" r:id="rId123"/>
    <p:sldId id="349" r:id="rId124"/>
    <p:sldId id="351" r:id="rId125"/>
    <p:sldId id="350" r:id="rId126"/>
    <p:sldId id="352" r:id="rId127"/>
    <p:sldId id="353" r:id="rId128"/>
    <p:sldId id="354" r:id="rId129"/>
    <p:sldId id="355" r:id="rId130"/>
    <p:sldId id="356" r:id="rId131"/>
    <p:sldId id="357" r:id="rId132"/>
    <p:sldId id="359" r:id="rId133"/>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900" autoAdjust="0"/>
    <p:restoredTop sz="92639" autoAdjust="0"/>
  </p:normalViewPr>
  <p:slideViewPr>
    <p:cSldViewPr>
      <p:cViewPr varScale="1">
        <p:scale>
          <a:sx n="85" d="100"/>
          <a:sy n="85" d="100"/>
        </p:scale>
        <p:origin x="153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5677D6DB-21C0-42DD-8896-FA9B533E0609}" type="datetimeFigureOut">
              <a:rPr lang="fa-IR" smtClean="0"/>
              <a:pPr/>
              <a:t>02/21/1446</a:t>
            </a:fld>
            <a:endParaRPr lang="fa-IR"/>
          </a:p>
        </p:txBody>
      </p:sp>
      <p:sp>
        <p:nvSpPr>
          <p:cNvPr id="17" name="Footer Placeholder 16"/>
          <p:cNvSpPr>
            <a:spLocks noGrp="1"/>
          </p:cNvSpPr>
          <p:nvPr>
            <p:ph type="ftr" sz="quarter" idx="11"/>
          </p:nvPr>
        </p:nvSpPr>
        <p:spPr>
          <a:xfrm>
            <a:off x="5410200" y="4205288"/>
            <a:ext cx="1295400" cy="457200"/>
          </a:xfrm>
        </p:spPr>
        <p:txBody>
          <a:bodyPr/>
          <a:lstStyle/>
          <a:p>
            <a:endParaRPr lang="fa-IR"/>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DF18CF48-5822-4DAF-9BBA-ADA9C2BB860B}"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77D6DB-21C0-42DD-8896-FA9B533E0609}" type="datetimeFigureOut">
              <a:rPr lang="fa-IR" smtClean="0"/>
              <a:pPr/>
              <a:t>02/21/1446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77D6DB-21C0-42DD-8896-FA9B533E0609}" type="datetimeFigureOut">
              <a:rPr lang="fa-IR" smtClean="0"/>
              <a:pPr/>
              <a:t>02/21/1446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1069514"/>
          </a:xfrm>
          <a:prstGeom prst="rect">
            <a:avLst/>
          </a:prstGeom>
        </p:spPr>
        <p:txBody>
          <a:bodyPr anchor="ctr"/>
          <a:lstStyle>
            <a:lvl1pPr>
              <a:defRPr b="1" baseline="0">
                <a:solidFill>
                  <a:schemeClr val="tx1">
                    <a:lumMod val="75000"/>
                    <a:lumOff val="25000"/>
                  </a:schemeClr>
                </a:solidFill>
                <a:latin typeface="Arial" pitchFamily="34" charset="0"/>
                <a:cs typeface="Arial" pitchFamily="34" charset="0"/>
              </a:defRPr>
            </a:lvl1pPr>
          </a:lstStyle>
          <a:p>
            <a:r>
              <a:rPr lang="en-US" altLang="ko-KR" dirty="0" smtClean="0"/>
              <a:t>Free PPT _ Click to add title</a:t>
            </a:r>
            <a:endParaRPr lang="ko-KR" altLang="en-US" dirty="0"/>
          </a:p>
        </p:txBody>
      </p:sp>
      <p:sp>
        <p:nvSpPr>
          <p:cNvPr id="4" name="Content Placeholder 2"/>
          <p:cNvSpPr>
            <a:spLocks noGrp="1"/>
          </p:cNvSpPr>
          <p:nvPr>
            <p:ph idx="1"/>
          </p:nvPr>
        </p:nvSpPr>
        <p:spPr>
          <a:xfrm>
            <a:off x="2123728" y="1268760"/>
            <a:ext cx="6563072" cy="460648"/>
          </a:xfrm>
          <a:prstGeom prst="rect">
            <a:avLst/>
          </a:prstGeom>
        </p:spPr>
        <p:txBody>
          <a:bodyPr anchor="ctr"/>
          <a:lstStyle>
            <a:lvl1pPr marL="0" indent="0">
              <a:buNone/>
              <a:defRPr sz="2000">
                <a:solidFill>
                  <a:schemeClr val="tx1">
                    <a:lumMod val="75000"/>
                    <a:lumOff val="25000"/>
                  </a:schemeClr>
                </a:solidFill>
                <a:latin typeface="Arial" pitchFamily="34" charset="0"/>
                <a:cs typeface="Arial" pitchFamily="34" charset="0"/>
              </a:defRPr>
            </a:lvl1pPr>
          </a:lstStyle>
          <a:p>
            <a:pPr lvl="0"/>
            <a:r>
              <a:rPr lang="en-US" altLang="ko-KR" dirty="0" smtClean="0"/>
              <a:t>Click to edit Master text styles</a:t>
            </a:r>
          </a:p>
        </p:txBody>
      </p:sp>
      <p:sp>
        <p:nvSpPr>
          <p:cNvPr id="5" name="Content Placeholder 2"/>
          <p:cNvSpPr>
            <a:spLocks noGrp="1"/>
          </p:cNvSpPr>
          <p:nvPr>
            <p:ph idx="10"/>
          </p:nvPr>
        </p:nvSpPr>
        <p:spPr>
          <a:xfrm>
            <a:off x="2134072" y="1844824"/>
            <a:ext cx="6563072" cy="4147865"/>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25541632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77D6DB-21C0-42DD-8896-FA9B533E0609}" type="datetimeFigureOut">
              <a:rPr lang="fa-IR" smtClean="0"/>
              <a:pPr/>
              <a:t>02/21/1446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677D6DB-21C0-42DD-8896-FA9B533E0609}" type="datetimeFigureOut">
              <a:rPr lang="fa-IR" smtClean="0"/>
              <a:pPr/>
              <a:t>02/21/1446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677D6DB-21C0-42DD-8896-FA9B533E0609}" type="datetimeFigureOut">
              <a:rPr lang="fa-IR" smtClean="0"/>
              <a:pPr/>
              <a:t>02/21/1446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5677D6DB-21C0-42DD-8896-FA9B533E0609}" type="datetimeFigureOut">
              <a:rPr lang="fa-IR" smtClean="0"/>
              <a:pPr/>
              <a:t>02/21/1446</a:t>
            </a:fld>
            <a:endParaRPr lang="fa-IR"/>
          </a:p>
        </p:txBody>
      </p:sp>
      <p:sp>
        <p:nvSpPr>
          <p:cNvPr id="27" name="Slide Number Placeholder 26"/>
          <p:cNvSpPr>
            <a:spLocks noGrp="1"/>
          </p:cNvSpPr>
          <p:nvPr>
            <p:ph type="sldNum" sz="quarter" idx="11"/>
          </p:nvPr>
        </p:nvSpPr>
        <p:spPr/>
        <p:txBody>
          <a:bodyPr rtlCol="0"/>
          <a:lstStyle/>
          <a:p>
            <a:fld id="{DF18CF48-5822-4DAF-9BBA-ADA9C2BB860B}" type="slidenum">
              <a:rPr lang="fa-IR" smtClean="0"/>
              <a:pPr/>
              <a:t>‹#›</a:t>
            </a:fld>
            <a:endParaRPr lang="fa-IR"/>
          </a:p>
        </p:txBody>
      </p:sp>
      <p:sp>
        <p:nvSpPr>
          <p:cNvPr id="28" name="Footer Placeholder 27"/>
          <p:cNvSpPr>
            <a:spLocks noGrp="1"/>
          </p:cNvSpPr>
          <p:nvPr>
            <p:ph type="ftr" sz="quarter" idx="12"/>
          </p:nvPr>
        </p:nvSpPr>
        <p:spPr/>
        <p:txBody>
          <a:bodyPr rtlCol="0"/>
          <a:lstStyle/>
          <a:p>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5677D6DB-21C0-42DD-8896-FA9B533E0609}" type="datetimeFigureOut">
              <a:rPr lang="fa-IR" smtClean="0"/>
              <a:pPr/>
              <a:t>02/21/1446</a:t>
            </a:fld>
            <a:endParaRPr lang="fa-IR"/>
          </a:p>
        </p:txBody>
      </p:sp>
      <p:sp>
        <p:nvSpPr>
          <p:cNvPr id="4" name="Footer Placeholder 3"/>
          <p:cNvSpPr>
            <a:spLocks noGrp="1"/>
          </p:cNvSpPr>
          <p:nvPr>
            <p:ph type="ftr" sz="quarter" idx="11"/>
          </p:nvPr>
        </p:nvSpPr>
        <p:spPr>
          <a:xfrm>
            <a:off x="5257800" y="612648"/>
            <a:ext cx="1325880" cy="457200"/>
          </a:xfrm>
        </p:spPr>
        <p:txBody>
          <a:bodyPr/>
          <a:lstStyle/>
          <a:p>
            <a:endParaRPr lang="fa-IR"/>
          </a:p>
        </p:txBody>
      </p:sp>
      <p:sp>
        <p:nvSpPr>
          <p:cNvPr id="5" name="Slide Number Placeholder 4"/>
          <p:cNvSpPr>
            <a:spLocks noGrp="1"/>
          </p:cNvSpPr>
          <p:nvPr>
            <p:ph type="sldNum" sz="quarter" idx="12"/>
          </p:nvPr>
        </p:nvSpPr>
        <p:spPr>
          <a:xfrm>
            <a:off x="8174736" y="2272"/>
            <a:ext cx="762000" cy="365760"/>
          </a:xfrm>
        </p:spPr>
        <p:txBody>
          <a:bodyPr/>
          <a:lstStyle/>
          <a:p>
            <a:fld id="{DF18CF48-5822-4DAF-9BBA-ADA9C2BB860B}"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77D6DB-21C0-42DD-8896-FA9B533E0609}" type="datetimeFigureOut">
              <a:rPr lang="fa-IR" smtClean="0"/>
              <a:pPr/>
              <a:t>02/21/1446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677D6DB-21C0-42DD-8896-FA9B533E0609}" type="datetimeFigureOut">
              <a:rPr lang="fa-IR" smtClean="0"/>
              <a:pPr/>
              <a:t>02/21/1446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677D6DB-21C0-42DD-8896-FA9B533E0609}" type="datetimeFigureOut">
              <a:rPr lang="fa-IR" smtClean="0"/>
              <a:pPr/>
              <a:t>02/21/1446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677D6DB-21C0-42DD-8896-FA9B533E0609}" type="datetimeFigureOut">
              <a:rPr lang="fa-IR" smtClean="0"/>
              <a:pPr/>
              <a:t>02/21/1446</a:t>
            </a:fld>
            <a:endParaRPr lang="fa-IR"/>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fa-IR"/>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DF18CF48-5822-4DAF-9BBA-ADA9C2BB860B}"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365760" indent="-256032" algn="r" rtl="1"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r" rtl="1"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r" rtl="1"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r" rtl="1"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r" rtl="1"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r" rtl="1"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r" rtl="1"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r" rtl="1"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r" rtl="1"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70.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590.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10.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3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7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1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5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6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9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0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530.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55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cs typeface="B Titr" pitchFamily="2" charset="-78"/>
              </a:rPr>
              <a:t>مفاهیم کاربردی شاخصهای حیاتی</a:t>
            </a:r>
            <a:endParaRPr lang="fa-IR" dirty="0">
              <a:cs typeface="B Titr" pitchFamily="2" charset="-78"/>
            </a:endParaRPr>
          </a:p>
        </p:txBody>
      </p:sp>
      <p:sp>
        <p:nvSpPr>
          <p:cNvPr id="3" name="Subtitle 2"/>
          <p:cNvSpPr>
            <a:spLocks noGrp="1"/>
          </p:cNvSpPr>
          <p:nvPr>
            <p:ph type="subTitle" idx="1"/>
          </p:nvPr>
        </p:nvSpPr>
        <p:spPr/>
        <p:txBody>
          <a:bodyPr/>
          <a:lstStyle/>
          <a:p>
            <a:r>
              <a:rPr lang="fa-IR" dirty="0" smtClean="0">
                <a:cs typeface="B Nazanin" pitchFamily="2" charset="-78"/>
              </a:rPr>
              <a:t>واحدآمار شبکه بهداشت و درمان فلاورجان</a:t>
            </a:r>
            <a:endParaRPr lang="fa-IR" dirty="0">
              <a:cs typeface="B Nazanin"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899282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379659101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2656"/>
            <a:ext cx="9144000" cy="6525343"/>
          </a:xfrm>
          <a:prstGeom prst="rect">
            <a:avLst/>
          </a:prstGeom>
        </p:spPr>
      </p:pic>
    </p:spTree>
    <p:extLst>
      <p:ext uri="{BB962C8B-B14F-4D97-AF65-F5344CB8AC3E}">
        <p14:creationId xmlns:p14="http://schemas.microsoft.com/office/powerpoint/2010/main" val="90482164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50112888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a:r>
              <a:rPr lang="fa-IR" sz="4400" dirty="0">
                <a:cs typeface="B Titr" panose="00000700000000000000" pitchFamily="2" charset="-78"/>
              </a:rPr>
              <a:t>درصد متولدین با وزن کمتر از 2500 گرم :</a:t>
            </a:r>
            <a:r>
              <a:rPr lang="en-US" dirty="0"/>
              <a:t/>
            </a:r>
            <a:br>
              <a:rPr lang="en-US" dirty="0"/>
            </a:br>
            <a:endParaRPr lang="fa-IR"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از قسمت وقایع ثبت شده-زایمانهای ثبت شده-تعداد تولد زنده انتخاب –نوزاد با  وزن کمتر از 2500 گرم را نیز انتخاب کرده و در کسر مربوطه قرار می دهیم.</a:t>
                </a:r>
                <a:endParaRPr lang="en-US" dirty="0">
                  <a:cs typeface="B Nazanin" panose="00000400000000000000" pitchFamily="2" charset="-78"/>
                </a:endParaRPr>
              </a:p>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گرم</m:t>
                        </m:r>
                        <m:r>
                          <a:rPr lang="fa-IR">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2500</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از</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کمتر</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وزن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با</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شده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متولد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نوزاد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m:t>
                        </m:r>
                      </m:num>
                      <m:den>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موالید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den>
                    </m:f>
                  </m:oMath>
                </a14:m>
                <a:endParaRPr lang="en-US" dirty="0">
                  <a:cs typeface="B Nazanin" panose="00000400000000000000" pitchFamily="2" charset="-78"/>
                </a:endParaRPr>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394" r="-74"/>
                </a:stretch>
              </a:blipFill>
            </p:spPr>
            <p:txBody>
              <a:bodyPr/>
              <a:lstStyle/>
              <a:p>
                <a:r>
                  <a:rPr lang="fa-IR">
                    <a:noFill/>
                  </a:rPr>
                  <a:t> </a:t>
                </a:r>
              </a:p>
            </p:txBody>
          </p:sp>
        </mc:Fallback>
      </mc:AlternateContent>
    </p:spTree>
    <p:extLst>
      <p:ext uri="{BB962C8B-B14F-4D97-AF65-F5344CB8AC3E}">
        <p14:creationId xmlns:p14="http://schemas.microsoft.com/office/powerpoint/2010/main" val="420424774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292948148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480720"/>
          </a:xfrm>
          <a:prstGeom prst="rect">
            <a:avLst/>
          </a:prstGeom>
        </p:spPr>
      </p:pic>
    </p:spTree>
    <p:extLst>
      <p:ext uri="{BB962C8B-B14F-4D97-AF65-F5344CB8AC3E}">
        <p14:creationId xmlns:p14="http://schemas.microsoft.com/office/powerpoint/2010/main" val="149293491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264696"/>
          </a:xfrm>
          <a:prstGeom prst="rect">
            <a:avLst/>
          </a:prstGeom>
        </p:spPr>
      </p:pic>
    </p:spTree>
    <p:extLst>
      <p:ext uri="{BB962C8B-B14F-4D97-AF65-F5344CB8AC3E}">
        <p14:creationId xmlns:p14="http://schemas.microsoft.com/office/powerpoint/2010/main" val="418204834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12523058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4400" dirty="0">
                <a:cs typeface="B Titr" panose="00000700000000000000" pitchFamily="2" charset="-78"/>
              </a:rPr>
              <a:t>میزان مرگ نوزادان:</a:t>
            </a:r>
            <a:r>
              <a:rPr lang="en-US" dirty="0"/>
              <a:t/>
            </a:r>
            <a:br>
              <a:rPr lang="en-US" dirty="0"/>
            </a:br>
            <a:endParaRPr lang="fa-IR"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از قسمت وقایع ثبت شده-مرگهای ثبت شده </a:t>
                </a:r>
                <a:r>
                  <a:rPr lang="fa-IR" dirty="0" smtClean="0">
                    <a:cs typeface="B Nazanin" panose="00000400000000000000" pitchFamily="2" charset="-78"/>
                  </a:rPr>
                  <a:t>- </a:t>
                </a:r>
                <a:r>
                  <a:rPr lang="fa-IR" dirty="0">
                    <a:cs typeface="B Nazanin" panose="00000400000000000000" pitchFamily="2" charset="-78"/>
                  </a:rPr>
                  <a:t>مرگ نوزادان زیر یکماه را انتخاب نموده و </a:t>
                </a:r>
                <a:r>
                  <a:rPr lang="fa-IR" dirty="0" smtClean="0">
                    <a:cs typeface="B Nazanin" panose="00000400000000000000" pitchFamily="2" charset="-78"/>
                  </a:rPr>
                  <a:t>سپس </a:t>
                </a:r>
                <a:r>
                  <a:rPr lang="fa-IR" dirty="0">
                    <a:cs typeface="B Nazanin" panose="00000400000000000000" pitchFamily="2" charset="-78"/>
                  </a:rPr>
                  <a:t>ازمنوی وقایع ثبت شده- زایمانهای ثبت شده- تعداد تولدهای زنده را انتخاب و در کسر مربوطه قرار داده و عدد حاصله میزان مرگ نوزادان را نمایش می دهد</a:t>
                </a:r>
                <a:r>
                  <a:rPr lang="fa-IR" dirty="0" smtClean="0">
                    <a:cs typeface="B Nazanin" panose="00000400000000000000" pitchFamily="2" charset="-78"/>
                  </a:rPr>
                  <a:t>.</a:t>
                </a:r>
              </a:p>
              <a:p>
                <a:pPr algn="just"/>
                <a:r>
                  <a:rPr lang="fa-IR" dirty="0" smtClean="0">
                    <a:cs typeface="B Nazanin" panose="00000400000000000000" pitchFamily="2" charset="-78"/>
                  </a:rPr>
                  <a:t> </a:t>
                </a:r>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نوزادان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مرگ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1000</m:t>
                        </m:r>
                      </m:num>
                      <m:den>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موالید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den>
                    </m:f>
                  </m:oMath>
                </a14:m>
                <a:endParaRPr lang="en-US" dirty="0">
                  <a:cs typeface="B Nazanin" panose="00000400000000000000" pitchFamily="2" charset="-78"/>
                </a:endParaRPr>
              </a:p>
              <a:p>
                <a:pPr algn="just"/>
                <a:endParaRPr lang="en-US" dirty="0">
                  <a:cs typeface="B Nazanin" panose="00000400000000000000" pitchFamily="2" charset="-78"/>
                </a:endParaRPr>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309165387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515005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1426303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371859505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77143824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fa-IR" dirty="0">
                <a:cs typeface="B Titr" panose="00000700000000000000" pitchFamily="2" charset="-78"/>
              </a:rPr>
              <a:t>میزان مرگ کودکان زیر یکسال:</a:t>
            </a:r>
            <a:r>
              <a:rPr lang="en-US" dirty="0">
                <a:cs typeface="B Titr" panose="00000700000000000000" pitchFamily="2" charset="-78"/>
              </a:rPr>
              <a:t/>
            </a:r>
            <a:br>
              <a:rPr lang="en-US" dirty="0">
                <a:cs typeface="B Titr" panose="00000700000000000000" pitchFamily="2" charset="-78"/>
              </a:rPr>
            </a:b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از منوی وقایع ثبت شده-مرگهای ثبت شده-مرگ کودکان زیر یکسال استخراج و سپس از قسمت وقایع ثبت شده- زایمانهای ثبت شده-تعداد کل تولدهای زنده استخراج و در کسر مربوطه قرار داده شود.</a:t>
                </a:r>
                <a:endParaRPr lang="en-US" dirty="0">
                  <a:cs typeface="B Nazanin" panose="00000400000000000000" pitchFamily="2" charset="-78"/>
                </a:endParaRPr>
              </a:p>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یکسال</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زیر</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کودکان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مرگ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1000</m:t>
                        </m:r>
                      </m:num>
                      <m:den>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موالید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r>
                          <a:rPr lang="fa-IR">
                            <a:latin typeface="Cambria Math" panose="02040503050406030204" pitchFamily="18" charset="0"/>
                            <a:cs typeface="B Nazanin" panose="00000400000000000000" pitchFamily="2" charset="-78"/>
                          </a:rPr>
                          <m:t> </m:t>
                        </m:r>
                      </m:den>
                    </m:f>
                  </m:oMath>
                </a14:m>
                <a:endParaRPr lang="en-US" dirty="0">
                  <a:cs typeface="B Nazanin" panose="00000400000000000000" pitchFamily="2" charset="-78"/>
                </a:endParaRPr>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89139765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395728147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364601235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79613425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dirty="0" smtClean="0">
                <a:cs typeface="B Titr" panose="00000700000000000000" pitchFamily="2" charset="-78"/>
              </a:rPr>
              <a:t>بعد خانوار:</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algn="just"/>
            <a:r>
              <a:rPr lang="fa-IR" dirty="0" smtClean="0">
                <a:cs typeface="B Nazanin" panose="00000400000000000000" pitchFamily="2" charset="-78"/>
              </a:rPr>
              <a:t>نشان دهنده متوسط تعداد افرادی است که در یک خانواده زندگی می کنند.</a:t>
            </a:r>
          </a:p>
          <a:p>
            <a:pPr algn="just"/>
            <a:r>
              <a:rPr lang="fa-IR" dirty="0" smtClean="0">
                <a:cs typeface="B Nazanin" panose="00000400000000000000" pitchFamily="2" charset="-78"/>
              </a:rPr>
              <a:t>جمعیت/خانوار</a:t>
            </a:r>
          </a:p>
          <a:p>
            <a:pPr algn="just"/>
            <a:endParaRPr lang="fa-IR" dirty="0">
              <a:cs typeface="B Nazanin" panose="00000400000000000000" pitchFamily="2" charset="-78"/>
            </a:endParaRPr>
          </a:p>
        </p:txBody>
      </p:sp>
    </p:spTree>
    <p:extLst>
      <p:ext uri="{BB962C8B-B14F-4D97-AF65-F5344CB8AC3E}">
        <p14:creationId xmlns:p14="http://schemas.microsoft.com/office/powerpoint/2010/main" val="283204320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412912297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211768932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1030673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7245424"/>
          </a:xfrm>
          <a:prstGeom prst="rect">
            <a:avLst/>
          </a:prstGeom>
        </p:spPr>
      </p:pic>
    </p:spTree>
    <p:extLst>
      <p:ext uri="{BB962C8B-B14F-4D97-AF65-F5344CB8AC3E}">
        <p14:creationId xmlns:p14="http://schemas.microsoft.com/office/powerpoint/2010/main" val="163817954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210259939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624736"/>
          </a:xfrm>
          <a:prstGeom prst="rect">
            <a:avLst/>
          </a:prstGeom>
        </p:spPr>
      </p:pic>
    </p:spTree>
    <p:extLst>
      <p:ext uri="{BB962C8B-B14F-4D97-AF65-F5344CB8AC3E}">
        <p14:creationId xmlns:p14="http://schemas.microsoft.com/office/powerpoint/2010/main" val="255096734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636912"/>
            <a:ext cx="8229600" cy="1066800"/>
          </a:xfrm>
        </p:spPr>
        <p:txBody>
          <a:bodyPr/>
          <a:lstStyle/>
          <a:p>
            <a:pPr algn="just"/>
            <a:r>
              <a:rPr lang="fa-IR" dirty="0" smtClean="0">
                <a:cs typeface="B Titr" panose="00000700000000000000" pitchFamily="2" charset="-78"/>
              </a:rPr>
              <a:t>شاخص های داشبورد مدیریتی:</a:t>
            </a:r>
            <a:endParaRPr lang="fa-IR" dirty="0">
              <a:cs typeface="B Titr" panose="00000700000000000000" pitchFamily="2" charset="-78"/>
            </a:endParaRPr>
          </a:p>
        </p:txBody>
      </p:sp>
    </p:spTree>
    <p:extLst>
      <p:ext uri="{BB962C8B-B14F-4D97-AF65-F5344CB8AC3E}">
        <p14:creationId xmlns:p14="http://schemas.microsoft.com/office/powerpoint/2010/main" val="348992613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5"/>
          </a:xfrm>
          <a:prstGeom prst="rect">
            <a:avLst/>
          </a:prstGeom>
        </p:spPr>
      </p:pic>
    </p:spTree>
    <p:extLst>
      <p:ext uri="{BB962C8B-B14F-4D97-AF65-F5344CB8AC3E}">
        <p14:creationId xmlns:p14="http://schemas.microsoft.com/office/powerpoint/2010/main" val="392996476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132699091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382440020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00951122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426990652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2656"/>
            <a:ext cx="9144000" cy="6525344"/>
          </a:xfrm>
          <a:prstGeom prst="rect">
            <a:avLst/>
          </a:prstGeom>
        </p:spPr>
      </p:pic>
    </p:spTree>
    <p:extLst>
      <p:ext uri="{BB962C8B-B14F-4D97-AF65-F5344CB8AC3E}">
        <p14:creationId xmlns:p14="http://schemas.microsoft.com/office/powerpoint/2010/main" val="341193995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3982583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2258965"/>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234269810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5"/>
          </a:xfrm>
          <a:prstGeom prst="rect">
            <a:avLst/>
          </a:prstGeom>
        </p:spPr>
      </p:pic>
    </p:spTree>
    <p:extLst>
      <p:ext uri="{BB962C8B-B14F-4D97-AF65-F5344CB8AC3E}">
        <p14:creationId xmlns:p14="http://schemas.microsoft.com/office/powerpoint/2010/main" val="80137211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MAR\Desktop\سامانه سیب\download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9432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24"/>
            <a:ext cx="9144000" cy="7128792"/>
          </a:xfrm>
          <a:prstGeom prst="rect">
            <a:avLst/>
          </a:prstGeom>
        </p:spPr>
      </p:pic>
    </p:spTree>
    <p:extLst>
      <p:ext uri="{BB962C8B-B14F-4D97-AF65-F5344CB8AC3E}">
        <p14:creationId xmlns:p14="http://schemas.microsoft.com/office/powerpoint/2010/main" val="30118483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741368"/>
          </a:xfrm>
          <a:prstGeom prst="rect">
            <a:avLst/>
          </a:prstGeom>
        </p:spPr>
      </p:pic>
    </p:spTree>
    <p:extLst>
      <p:ext uri="{BB962C8B-B14F-4D97-AF65-F5344CB8AC3E}">
        <p14:creationId xmlns:p14="http://schemas.microsoft.com/office/powerpoint/2010/main" val="17392701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80728"/>
            <a:ext cx="8229600" cy="1066800"/>
          </a:xfrm>
        </p:spPr>
        <p:txBody>
          <a:bodyPr/>
          <a:lstStyle/>
          <a:p>
            <a:pPr algn="ctr"/>
            <a:r>
              <a:rPr lang="fa-IR" dirty="0" smtClean="0">
                <a:cs typeface="B Titr" pitchFamily="2" charset="-78"/>
              </a:rPr>
              <a:t>تعریف شاخص</a:t>
            </a:r>
            <a:endParaRPr lang="fa-IR" dirty="0">
              <a:cs typeface="B Titr" pitchFamily="2" charset="-78"/>
            </a:endParaRPr>
          </a:p>
        </p:txBody>
      </p:sp>
      <p:sp>
        <p:nvSpPr>
          <p:cNvPr id="3" name="Content Placeholder 2"/>
          <p:cNvSpPr>
            <a:spLocks noGrp="1"/>
          </p:cNvSpPr>
          <p:nvPr>
            <p:ph idx="1"/>
          </p:nvPr>
        </p:nvSpPr>
        <p:spPr>
          <a:xfrm>
            <a:off x="539552" y="1988840"/>
            <a:ext cx="8229600" cy="4325112"/>
          </a:xfrm>
        </p:spPr>
        <p:txBody>
          <a:bodyPr>
            <a:normAutofit fontScale="92500" lnSpcReduction="10000"/>
          </a:bodyPr>
          <a:lstStyle/>
          <a:p>
            <a:pPr algn="just">
              <a:lnSpc>
                <a:spcPct val="150000"/>
              </a:lnSpc>
            </a:pPr>
            <a:r>
              <a:rPr lang="fa-IR" dirty="0" smtClean="0">
                <a:cs typeface="B Nazanin" pitchFamily="2" charset="-78"/>
              </a:rPr>
              <a:t>ابزاری است برای ارزیابی و ارزش گذاری کردن از یک یا چند فعالیت برنامه یا هدف های مورد نظر.</a:t>
            </a:r>
          </a:p>
          <a:p>
            <a:pPr algn="just">
              <a:lnSpc>
                <a:spcPct val="150000"/>
              </a:lnSpc>
            </a:pPr>
            <a:r>
              <a:rPr lang="fa-IR" dirty="0" smtClean="0">
                <a:cs typeface="B Nazanin" pitchFamily="2" charset="-78"/>
              </a:rPr>
              <a:t>ابزاری که نظام اطلاعات بهداشتی آن را مورد استفاده قرار می دهد تا داده خام را به اطلاعات مفید تبدیل سازد و شرایطی را برای مقایسه های مختلف فراهم آورد.</a:t>
            </a:r>
          </a:p>
          <a:p>
            <a:pPr algn="just">
              <a:lnSpc>
                <a:spcPct val="150000"/>
              </a:lnSpc>
            </a:pPr>
            <a:r>
              <a:rPr lang="fa-IR" dirty="0" smtClean="0">
                <a:cs typeface="B Nazanin" pitchFamily="2" charset="-78"/>
              </a:rPr>
              <a:t>شاخص ها ممکن است یک مبنا یا یک وضعیت خاص یا یک استاندارد و یا ترکیبی از آنها را پایه سنجش قرار دهند.</a:t>
            </a:r>
          </a:p>
          <a:p>
            <a:pPr algn="just">
              <a:buNone/>
            </a:pPr>
            <a:endParaRPr lang="fa-IR" dirty="0">
              <a:cs typeface="B Nazanin"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ابزارهای اندازه گیری</a:t>
            </a:r>
            <a:endParaRPr lang="fa-IR" dirty="0">
              <a:cs typeface="B Titr" pitchFamily="2" charset="-78"/>
            </a:endParaRPr>
          </a:p>
        </p:txBody>
      </p:sp>
      <p:sp>
        <p:nvSpPr>
          <p:cNvPr id="3" name="Content Placeholder 2"/>
          <p:cNvSpPr>
            <a:spLocks noGrp="1"/>
          </p:cNvSpPr>
          <p:nvPr>
            <p:ph idx="1"/>
          </p:nvPr>
        </p:nvSpPr>
        <p:spPr>
          <a:xfrm>
            <a:off x="395536" y="2996952"/>
            <a:ext cx="8229600" cy="3461016"/>
          </a:xfrm>
        </p:spPr>
        <p:txBody>
          <a:bodyPr/>
          <a:lstStyle/>
          <a:p>
            <a:r>
              <a:rPr lang="fa-IR" dirty="0" smtClean="0">
                <a:cs typeface="B Nazanin" pitchFamily="2" charset="-78"/>
              </a:rPr>
              <a:t>نسبت</a:t>
            </a:r>
          </a:p>
          <a:p>
            <a:r>
              <a:rPr lang="fa-IR" dirty="0" smtClean="0">
                <a:cs typeface="B Nazanin" pitchFamily="2" charset="-78"/>
              </a:rPr>
              <a:t>تناسب</a:t>
            </a:r>
          </a:p>
          <a:p>
            <a:r>
              <a:rPr lang="fa-IR" dirty="0" smtClean="0">
                <a:cs typeface="B Nazanin" pitchFamily="2" charset="-78"/>
              </a:rPr>
              <a:t>میزان</a:t>
            </a:r>
            <a:endParaRPr lang="fa-IR" dirty="0">
              <a:cs typeface="B Nazanin"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نسبت</a:t>
            </a:r>
            <a:endParaRPr lang="fa-IR" dirty="0">
              <a:cs typeface="B Titr"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حاصل تقسیم دو عدد</a:t>
            </a:r>
          </a:p>
          <a:p>
            <a:r>
              <a:rPr lang="fa-IR" dirty="0" smtClean="0">
                <a:cs typeface="B Nazanin" pitchFamily="2" charset="-78"/>
              </a:rPr>
              <a:t>صورت کسر </a:t>
            </a:r>
            <a:r>
              <a:rPr lang="fa-IR" dirty="0" smtClean="0">
                <a:solidFill>
                  <a:srgbClr val="FF0000"/>
                </a:solidFill>
                <a:cs typeface="B Nazanin" pitchFamily="2" charset="-78"/>
              </a:rPr>
              <a:t>جزئی از مخرج کسر نیست</a:t>
            </a:r>
          </a:p>
          <a:p>
            <a:r>
              <a:rPr lang="fa-IR" dirty="0" smtClean="0">
                <a:cs typeface="B Nazanin" pitchFamily="2" charset="-78"/>
              </a:rPr>
              <a:t>می توان کمیت های متفاوت را با هم قیاس کرد</a:t>
            </a:r>
            <a:endParaRPr lang="en-US" dirty="0" smtClean="0">
              <a:cs typeface="B Nazanin" pitchFamily="2" charset="-78"/>
            </a:endParaRPr>
          </a:p>
          <a:p>
            <a:endParaRPr lang="fa-IR" dirty="0" smtClean="0">
              <a:cs typeface="B Nazanin" pitchFamily="2" charset="-78"/>
            </a:endParaRPr>
          </a:p>
          <a:p>
            <a:pPr>
              <a:buNone/>
            </a:pPr>
            <a:endParaRPr lang="fa-IR" dirty="0" smtClean="0">
              <a:cs typeface="B Nazanin" pitchFamily="2" charset="-78"/>
            </a:endParaRPr>
          </a:p>
          <a:p>
            <a:pPr>
              <a:buNone/>
            </a:pPr>
            <a:endParaRPr lang="fa-IR" dirty="0" smtClean="0">
              <a:cs typeface="B Nazanin" pitchFamily="2" charset="-78"/>
            </a:endParaRPr>
          </a:p>
          <a:p>
            <a:pPr>
              <a:buNone/>
            </a:pPr>
            <a:endParaRPr lang="fa-IR" dirty="0" smtClean="0">
              <a:cs typeface="B Nazanin" pitchFamily="2" charset="-78"/>
            </a:endParaRPr>
          </a:p>
          <a:p>
            <a:pPr>
              <a:buNone/>
            </a:pPr>
            <a:endParaRPr lang="fa-IR" dirty="0" smtClean="0">
              <a:cs typeface="B Nazanin" pitchFamily="2" charset="-78"/>
            </a:endParaRPr>
          </a:p>
          <a:p>
            <a:pPr>
              <a:buNone/>
            </a:pPr>
            <a:r>
              <a:rPr lang="fa-IR" dirty="0" smtClean="0">
                <a:cs typeface="B Nazanin" pitchFamily="2" charset="-78"/>
              </a:rPr>
              <a:t>مثال : نسبت جنسی (تعداد مرد/تعداد زن)</a:t>
            </a:r>
            <a:endParaRPr lang="fa-IR" dirty="0">
              <a:cs typeface="B Nazanin" pitchFamily="2" charset="-78"/>
            </a:endParaRPr>
          </a:p>
        </p:txBody>
      </p:sp>
      <p:grpSp>
        <p:nvGrpSpPr>
          <p:cNvPr id="17" name="Group 4"/>
          <p:cNvGrpSpPr>
            <a:grpSpLocks/>
          </p:cNvGrpSpPr>
          <p:nvPr/>
        </p:nvGrpSpPr>
        <p:grpSpPr bwMode="auto">
          <a:xfrm>
            <a:off x="3302223" y="4166741"/>
            <a:ext cx="2960688" cy="473075"/>
            <a:chOff x="2545" y="3167"/>
            <a:chExt cx="1865" cy="298"/>
          </a:xfrm>
        </p:grpSpPr>
        <p:sp>
          <p:nvSpPr>
            <p:cNvPr id="18" name="Rectangle 5"/>
            <p:cNvSpPr>
              <a:spLocks noChangeArrowheads="1"/>
            </p:cNvSpPr>
            <p:nvPr/>
          </p:nvSpPr>
          <p:spPr bwMode="auto">
            <a:xfrm>
              <a:off x="2545" y="3167"/>
              <a:ext cx="1670" cy="298"/>
            </a:xfrm>
            <a:prstGeom prst="rect">
              <a:avLst/>
            </a:prstGeom>
            <a:noFill/>
            <a:ln w="9525">
              <a:noFill/>
              <a:miter lim="800000"/>
              <a:headEnd/>
              <a:tailEnd/>
            </a:ln>
          </p:spPr>
          <p:txBody>
            <a:bodyPr wrap="none" lIns="0" tIns="0" rIns="0" bIns="0">
              <a:spAutoFit/>
            </a:bodyPr>
            <a:lstStyle/>
            <a:p>
              <a:pPr algn="l" rtl="0" eaLnBrk="0" hangingPunct="0"/>
              <a:r>
                <a:rPr lang="en-US" sz="3100" b="1" dirty="0">
                  <a:solidFill>
                    <a:srgbClr val="000000"/>
                  </a:solidFill>
                  <a:cs typeface="B Titr" pitchFamily="2" charset="-78"/>
                </a:rPr>
                <a:t>= 5 / </a:t>
              </a:r>
              <a:r>
                <a:rPr lang="en-US" sz="3100" b="1" dirty="0">
                  <a:solidFill>
                    <a:srgbClr val="FF0000"/>
                  </a:solidFill>
                  <a:cs typeface="B Titr" pitchFamily="2" charset="-78"/>
                </a:rPr>
                <a:t>2</a:t>
              </a:r>
              <a:r>
                <a:rPr lang="en-US" sz="3100" b="1" dirty="0">
                  <a:solidFill>
                    <a:srgbClr val="000000"/>
                  </a:solidFill>
                  <a:cs typeface="B Titr" pitchFamily="2" charset="-78"/>
                </a:rPr>
                <a:t>   =  2.5 /</a:t>
              </a:r>
              <a:endParaRPr lang="en-US" sz="2400" dirty="0">
                <a:cs typeface="B Titr" pitchFamily="2" charset="-78"/>
              </a:endParaRPr>
            </a:p>
          </p:txBody>
        </p:sp>
        <p:sp>
          <p:nvSpPr>
            <p:cNvPr id="19" name="Rectangle 6"/>
            <p:cNvSpPr>
              <a:spLocks noChangeArrowheads="1"/>
            </p:cNvSpPr>
            <p:nvPr/>
          </p:nvSpPr>
          <p:spPr bwMode="auto">
            <a:xfrm>
              <a:off x="4203" y="3167"/>
              <a:ext cx="207" cy="298"/>
            </a:xfrm>
            <a:prstGeom prst="rect">
              <a:avLst/>
            </a:prstGeom>
            <a:noFill/>
            <a:ln w="9525">
              <a:noFill/>
              <a:miter lim="800000"/>
              <a:headEnd/>
              <a:tailEnd/>
            </a:ln>
          </p:spPr>
          <p:txBody>
            <a:bodyPr wrap="none" lIns="0" tIns="0" rIns="0" bIns="0">
              <a:spAutoFit/>
            </a:bodyPr>
            <a:lstStyle/>
            <a:p>
              <a:pPr algn="l" rtl="0" eaLnBrk="0" hangingPunct="0"/>
              <a:r>
                <a:rPr lang="en-US" sz="3100" b="1">
                  <a:solidFill>
                    <a:srgbClr val="FF0000"/>
                  </a:solidFill>
                  <a:cs typeface="B Titr" pitchFamily="2" charset="-78"/>
                </a:rPr>
                <a:t> 1</a:t>
              </a:r>
              <a:endParaRPr lang="en-US" sz="2400">
                <a:cs typeface="B Titr" pitchFamily="2" charset="-78"/>
              </a:endParaRPr>
            </a:p>
          </p:txBody>
        </p:sp>
      </p:grpSp>
      <p:sp>
        <p:nvSpPr>
          <p:cNvPr id="20" name="Freeform 7"/>
          <p:cNvSpPr>
            <a:spLocks/>
          </p:cNvSpPr>
          <p:nvPr/>
        </p:nvSpPr>
        <p:spPr bwMode="auto">
          <a:xfrm>
            <a:off x="1014636" y="3571428"/>
            <a:ext cx="328612" cy="652463"/>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5" y="1623"/>
                </a:lnTo>
                <a:lnTo>
                  <a:pt x="470" y="1628"/>
                </a:lnTo>
                <a:lnTo>
                  <a:pt x="476" y="1631"/>
                </a:lnTo>
                <a:lnTo>
                  <a:pt x="483" y="1634"/>
                </a:lnTo>
                <a:lnTo>
                  <a:pt x="489" y="1636"/>
                </a:lnTo>
                <a:lnTo>
                  <a:pt x="493" y="1639"/>
                </a:lnTo>
                <a:lnTo>
                  <a:pt x="500" y="1640"/>
                </a:lnTo>
                <a:lnTo>
                  <a:pt x="507" y="1641"/>
                </a:lnTo>
                <a:lnTo>
                  <a:pt x="513" y="1641"/>
                </a:lnTo>
                <a:lnTo>
                  <a:pt x="519" y="1641"/>
                </a:lnTo>
                <a:lnTo>
                  <a:pt x="525" y="1640"/>
                </a:lnTo>
                <a:lnTo>
                  <a:pt x="531" y="1639"/>
                </a:lnTo>
                <a:lnTo>
                  <a:pt x="537" y="1636"/>
                </a:lnTo>
                <a:lnTo>
                  <a:pt x="543" y="1634"/>
                </a:lnTo>
                <a:lnTo>
                  <a:pt x="548" y="1631"/>
                </a:lnTo>
                <a:lnTo>
                  <a:pt x="554" y="1628"/>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0" y="233"/>
                </a:lnTo>
                <a:lnTo>
                  <a:pt x="604" y="235"/>
                </a:lnTo>
                <a:lnTo>
                  <a:pt x="609" y="237"/>
                </a:lnTo>
                <a:lnTo>
                  <a:pt x="613" y="243"/>
                </a:lnTo>
                <a:lnTo>
                  <a:pt x="615" y="249"/>
                </a:lnTo>
                <a:lnTo>
                  <a:pt x="712" y="735"/>
                </a:lnTo>
                <a:lnTo>
                  <a:pt x="715" y="741"/>
                </a:lnTo>
                <a:lnTo>
                  <a:pt x="717" y="747"/>
                </a:lnTo>
                <a:lnTo>
                  <a:pt x="720" y="751"/>
                </a:lnTo>
                <a:lnTo>
                  <a:pt x="722" y="755"/>
                </a:lnTo>
                <a:lnTo>
                  <a:pt x="726" y="759"/>
                </a:lnTo>
                <a:lnTo>
                  <a:pt x="731" y="763"/>
                </a:lnTo>
                <a:lnTo>
                  <a:pt x="734" y="766"/>
                </a:lnTo>
                <a:lnTo>
                  <a:pt x="739" y="769"/>
                </a:lnTo>
                <a:lnTo>
                  <a:pt x="744" y="772"/>
                </a:lnTo>
                <a:lnTo>
                  <a:pt x="749" y="774"/>
                </a:lnTo>
                <a:lnTo>
                  <a:pt x="754" y="776"/>
                </a:lnTo>
                <a:lnTo>
                  <a:pt x="759" y="777"/>
                </a:lnTo>
                <a:lnTo>
                  <a:pt x="765" y="777"/>
                </a:lnTo>
                <a:lnTo>
                  <a:pt x="770" y="778"/>
                </a:lnTo>
                <a:lnTo>
                  <a:pt x="774" y="777"/>
                </a:lnTo>
                <a:lnTo>
                  <a:pt x="779" y="777"/>
                </a:lnTo>
                <a:lnTo>
                  <a:pt x="785" y="776"/>
                </a:lnTo>
                <a:lnTo>
                  <a:pt x="790" y="774"/>
                </a:lnTo>
                <a:lnTo>
                  <a:pt x="795" y="772"/>
                </a:lnTo>
                <a:lnTo>
                  <a:pt x="799" y="769"/>
                </a:lnTo>
                <a:lnTo>
                  <a:pt x="804" y="766"/>
                </a:lnTo>
                <a:lnTo>
                  <a:pt x="809" y="763"/>
                </a:lnTo>
                <a:lnTo>
                  <a:pt x="812" y="759"/>
                </a:lnTo>
                <a:lnTo>
                  <a:pt x="816" y="755"/>
                </a:lnTo>
                <a:lnTo>
                  <a:pt x="819" y="751"/>
                </a:lnTo>
                <a:lnTo>
                  <a:pt x="821" y="747"/>
                </a:lnTo>
                <a:lnTo>
                  <a:pt x="824" y="741"/>
                </a:lnTo>
                <a:lnTo>
                  <a:pt x="827" y="736"/>
                </a:lnTo>
                <a:lnTo>
                  <a:pt x="828" y="731"/>
                </a:lnTo>
                <a:lnTo>
                  <a:pt x="829" y="726"/>
                </a:lnTo>
                <a:lnTo>
                  <a:pt x="829" y="720"/>
                </a:lnTo>
                <a:lnTo>
                  <a:pt x="829" y="714"/>
                </a:lnTo>
                <a:lnTo>
                  <a:pt x="829" y="709"/>
                </a:lnTo>
                <a:lnTo>
                  <a:pt x="828" y="701"/>
                </a:lnTo>
                <a:lnTo>
                  <a:pt x="694" y="75"/>
                </a:lnTo>
                <a:lnTo>
                  <a:pt x="689" y="61"/>
                </a:lnTo>
                <a:lnTo>
                  <a:pt x="683" y="44"/>
                </a:lnTo>
                <a:lnTo>
                  <a:pt x="676" y="32"/>
                </a:lnTo>
                <a:lnTo>
                  <a:pt x="670" y="22"/>
                </a:lnTo>
                <a:lnTo>
                  <a:pt x="661" y="12"/>
                </a:lnTo>
                <a:lnTo>
                  <a:pt x="647" y="4"/>
                </a:lnTo>
                <a:lnTo>
                  <a:pt x="639" y="1"/>
                </a:lnTo>
                <a:lnTo>
                  <a:pt x="626" y="0"/>
                </a:lnTo>
                <a:lnTo>
                  <a:pt x="203" y="0"/>
                </a:lnTo>
                <a:lnTo>
                  <a:pt x="189" y="2"/>
                </a:lnTo>
                <a:lnTo>
                  <a:pt x="182" y="5"/>
                </a:lnTo>
                <a:lnTo>
                  <a:pt x="169" y="13"/>
                </a:lnTo>
                <a:lnTo>
                  <a:pt x="160" y="23"/>
                </a:lnTo>
                <a:lnTo>
                  <a:pt x="153" y="33"/>
                </a:lnTo>
                <a:lnTo>
                  <a:pt x="146" y="46"/>
                </a:lnTo>
                <a:lnTo>
                  <a:pt x="141" y="62"/>
                </a:lnTo>
                <a:lnTo>
                  <a:pt x="136" y="77"/>
                </a:lnTo>
                <a:lnTo>
                  <a:pt x="2" y="702"/>
                </a:lnTo>
                <a:lnTo>
                  <a:pt x="0" y="710"/>
                </a:lnTo>
                <a:lnTo>
                  <a:pt x="0" y="716"/>
                </a:lnTo>
                <a:lnTo>
                  <a:pt x="0" y="721"/>
                </a:lnTo>
                <a:lnTo>
                  <a:pt x="1" y="727"/>
                </a:lnTo>
                <a:lnTo>
                  <a:pt x="2" y="732"/>
                </a:lnTo>
                <a:lnTo>
                  <a:pt x="3" y="737"/>
                </a:lnTo>
                <a:lnTo>
                  <a:pt x="6" y="742"/>
                </a:lnTo>
                <a:lnTo>
                  <a:pt x="8" y="747"/>
                </a:lnTo>
                <a:lnTo>
                  <a:pt x="11" y="752"/>
                </a:lnTo>
                <a:lnTo>
                  <a:pt x="14" y="757"/>
                </a:lnTo>
                <a:lnTo>
                  <a:pt x="17" y="760"/>
                </a:lnTo>
                <a:lnTo>
                  <a:pt x="20" y="764"/>
                </a:lnTo>
                <a:lnTo>
                  <a:pt x="25" y="768"/>
                </a:lnTo>
                <a:lnTo>
                  <a:pt x="30" y="771"/>
                </a:lnTo>
                <a:lnTo>
                  <a:pt x="35" y="774"/>
                </a:lnTo>
                <a:lnTo>
                  <a:pt x="40" y="775"/>
                </a:lnTo>
                <a:lnTo>
                  <a:pt x="45" y="777"/>
                </a:lnTo>
                <a:lnTo>
                  <a:pt x="49" y="778"/>
                </a:lnTo>
                <a:lnTo>
                  <a:pt x="56" y="780"/>
                </a:lnTo>
                <a:lnTo>
                  <a:pt x="60" y="780"/>
                </a:lnTo>
                <a:lnTo>
                  <a:pt x="65" y="780"/>
                </a:lnTo>
                <a:lnTo>
                  <a:pt x="70" y="778"/>
                </a:lnTo>
                <a:lnTo>
                  <a:pt x="76" y="777"/>
                </a:lnTo>
                <a:lnTo>
                  <a:pt x="81" y="775"/>
                </a:lnTo>
                <a:lnTo>
                  <a:pt x="86" y="774"/>
                </a:lnTo>
                <a:lnTo>
                  <a:pt x="90" y="771"/>
                </a:lnTo>
                <a:lnTo>
                  <a:pt x="94" y="768"/>
                </a:lnTo>
                <a:lnTo>
                  <a:pt x="99" y="764"/>
                </a:lnTo>
                <a:lnTo>
                  <a:pt x="103" y="760"/>
                </a:lnTo>
                <a:lnTo>
                  <a:pt x="107" y="757"/>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40"/>
                </a:lnTo>
                <a:lnTo>
                  <a:pt x="239" y="252"/>
                </a:lnTo>
                <a:lnTo>
                  <a:pt x="279" y="382"/>
                </a:lnTo>
                <a:lnTo>
                  <a:pt x="94" y="1039"/>
                </a:lnTo>
                <a:lnTo>
                  <a:pt x="245" y="1039"/>
                </a:lnTo>
                <a:lnTo>
                  <a:pt x="245" y="1579"/>
                </a:lnTo>
                <a:lnTo>
                  <a:pt x="247" y="1586"/>
                </a:lnTo>
                <a:lnTo>
                  <a:pt x="249" y="1592"/>
                </a:lnTo>
                <a:lnTo>
                  <a:pt x="251" y="1598"/>
                </a:lnTo>
                <a:lnTo>
                  <a:pt x="254" y="1604"/>
                </a:lnTo>
                <a:lnTo>
                  <a:pt x="257" y="1611"/>
                </a:lnTo>
                <a:lnTo>
                  <a:pt x="261" y="1615"/>
                </a:lnTo>
                <a:lnTo>
                  <a:pt x="265" y="1620"/>
                </a:lnTo>
                <a:lnTo>
                  <a:pt x="270" y="1624"/>
                </a:lnTo>
                <a:lnTo>
                  <a:pt x="274"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7" y="1635"/>
                </a:lnTo>
                <a:lnTo>
                  <a:pt x="352" y="1632"/>
                </a:lnTo>
                <a:lnTo>
                  <a:pt x="358" y="1629"/>
                </a:lnTo>
                <a:lnTo>
                  <a:pt x="363" y="1624"/>
                </a:lnTo>
                <a:lnTo>
                  <a:pt x="368" y="1620"/>
                </a:lnTo>
                <a:lnTo>
                  <a:pt x="372" y="1615"/>
                </a:lnTo>
                <a:lnTo>
                  <a:pt x="375" y="1611"/>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1" name="Freeform 8"/>
          <p:cNvSpPr>
            <a:spLocks/>
          </p:cNvSpPr>
          <p:nvPr/>
        </p:nvSpPr>
        <p:spPr bwMode="auto">
          <a:xfrm>
            <a:off x="1120998" y="3428553"/>
            <a:ext cx="122238" cy="127000"/>
          </a:xfrm>
          <a:custGeom>
            <a:avLst/>
            <a:gdLst>
              <a:gd name="T0" fmla="*/ 2147483647 w 306"/>
              <a:gd name="T1" fmla="*/ 2147483647 h 317"/>
              <a:gd name="T2" fmla="*/ 2147483647 w 306"/>
              <a:gd name="T3" fmla="*/ 2147483647 h 317"/>
              <a:gd name="T4" fmla="*/ 2147483647 w 306"/>
              <a:gd name="T5" fmla="*/ 2147483647 h 317"/>
              <a:gd name="T6" fmla="*/ 2147483647 w 306"/>
              <a:gd name="T7" fmla="*/ 2147483647 h 317"/>
              <a:gd name="T8" fmla="*/ 2147483647 w 306"/>
              <a:gd name="T9" fmla="*/ 0 h 317"/>
              <a:gd name="T10" fmla="*/ 2147483647 w 306"/>
              <a:gd name="T11" fmla="*/ 2147483647 h 317"/>
              <a:gd name="T12" fmla="*/ 2147483647 w 306"/>
              <a:gd name="T13" fmla="*/ 2147483647 h 317"/>
              <a:gd name="T14" fmla="*/ 2147483647 w 306"/>
              <a:gd name="T15" fmla="*/ 2147483647 h 317"/>
              <a:gd name="T16" fmla="*/ 0 w 306"/>
              <a:gd name="T17" fmla="*/ 2147483647 h 317"/>
              <a:gd name="T18" fmla="*/ 2147483647 w 306"/>
              <a:gd name="T19" fmla="*/ 2147483647 h 317"/>
              <a:gd name="T20" fmla="*/ 2147483647 w 306"/>
              <a:gd name="T21" fmla="*/ 2147483647 h 317"/>
              <a:gd name="T22" fmla="*/ 2147483647 w 306"/>
              <a:gd name="T23" fmla="*/ 2147483647 h 317"/>
              <a:gd name="T24" fmla="*/ 2147483647 w 306"/>
              <a:gd name="T25" fmla="*/ 2147483647 h 317"/>
              <a:gd name="T26" fmla="*/ 2147483647 w 306"/>
              <a:gd name="T27" fmla="*/ 2147483647 h 317"/>
              <a:gd name="T28" fmla="*/ 2147483647 w 306"/>
              <a:gd name="T29" fmla="*/ 2147483647 h 317"/>
              <a:gd name="T30" fmla="*/ 2147483647 w 306"/>
              <a:gd name="T31" fmla="*/ 2147483647 h 317"/>
              <a:gd name="T32" fmla="*/ 2147483647 w 306"/>
              <a:gd name="T33" fmla="*/ 2147483647 h 3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7"/>
              <a:gd name="T53" fmla="*/ 306 w 306"/>
              <a:gd name="T54" fmla="*/ 317 h 3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7">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7"/>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2" name="Freeform 9"/>
          <p:cNvSpPr>
            <a:spLocks/>
          </p:cNvSpPr>
          <p:nvPr/>
        </p:nvSpPr>
        <p:spPr bwMode="auto">
          <a:xfrm>
            <a:off x="1405161" y="3573016"/>
            <a:ext cx="328612"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3" name="Freeform 10"/>
          <p:cNvSpPr>
            <a:spLocks/>
          </p:cNvSpPr>
          <p:nvPr/>
        </p:nvSpPr>
        <p:spPr bwMode="auto">
          <a:xfrm>
            <a:off x="1511523" y="3430141"/>
            <a:ext cx="122238" cy="125412"/>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4" name="Freeform 11"/>
          <p:cNvSpPr>
            <a:spLocks/>
          </p:cNvSpPr>
          <p:nvPr/>
        </p:nvSpPr>
        <p:spPr bwMode="auto">
          <a:xfrm>
            <a:off x="2578323" y="3584128"/>
            <a:ext cx="328613" cy="652463"/>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5" name="Freeform 12"/>
          <p:cNvSpPr>
            <a:spLocks/>
          </p:cNvSpPr>
          <p:nvPr/>
        </p:nvSpPr>
        <p:spPr bwMode="auto">
          <a:xfrm>
            <a:off x="2684686" y="3441253"/>
            <a:ext cx="122237" cy="125413"/>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26" name="Freeform 13"/>
          <p:cNvSpPr>
            <a:spLocks/>
          </p:cNvSpPr>
          <p:nvPr/>
        </p:nvSpPr>
        <p:spPr bwMode="auto">
          <a:xfrm>
            <a:off x="1789336" y="3573016"/>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27" name="Freeform 14"/>
          <p:cNvSpPr>
            <a:spLocks/>
          </p:cNvSpPr>
          <p:nvPr/>
        </p:nvSpPr>
        <p:spPr bwMode="auto">
          <a:xfrm>
            <a:off x="1886173" y="3430141"/>
            <a:ext cx="122238" cy="125412"/>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8" name="Freeform 15"/>
          <p:cNvSpPr>
            <a:spLocks/>
          </p:cNvSpPr>
          <p:nvPr/>
        </p:nvSpPr>
        <p:spPr bwMode="auto">
          <a:xfrm>
            <a:off x="2195736" y="3573016"/>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29" name="Freeform 16"/>
          <p:cNvSpPr>
            <a:spLocks/>
          </p:cNvSpPr>
          <p:nvPr/>
        </p:nvSpPr>
        <p:spPr bwMode="auto">
          <a:xfrm>
            <a:off x="2303686" y="3430141"/>
            <a:ext cx="120650" cy="125412"/>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sp>
        <p:nvSpPr>
          <p:cNvPr id="30" name="Freeform 17"/>
          <p:cNvSpPr>
            <a:spLocks/>
          </p:cNvSpPr>
          <p:nvPr/>
        </p:nvSpPr>
        <p:spPr bwMode="auto">
          <a:xfrm>
            <a:off x="1532161" y="4576316"/>
            <a:ext cx="398462" cy="785812"/>
          </a:xfrm>
          <a:custGeom>
            <a:avLst/>
            <a:gdLst>
              <a:gd name="T0" fmla="*/ 2147483647 w 1002"/>
              <a:gd name="T1" fmla="*/ 2147483647 h 1982"/>
              <a:gd name="T2" fmla="*/ 2147483647 w 1002"/>
              <a:gd name="T3" fmla="*/ 2147483647 h 1982"/>
              <a:gd name="T4" fmla="*/ 2147483647 w 1002"/>
              <a:gd name="T5" fmla="*/ 2147483647 h 1982"/>
              <a:gd name="T6" fmla="*/ 2147483647 w 1002"/>
              <a:gd name="T7" fmla="*/ 2147483647 h 1982"/>
              <a:gd name="T8" fmla="*/ 2147483647 w 1002"/>
              <a:gd name="T9" fmla="*/ 2147483647 h 1982"/>
              <a:gd name="T10" fmla="*/ 2147483647 w 1002"/>
              <a:gd name="T11" fmla="*/ 2147483647 h 1982"/>
              <a:gd name="T12" fmla="*/ 2147483647 w 1002"/>
              <a:gd name="T13" fmla="*/ 2147483647 h 1982"/>
              <a:gd name="T14" fmla="*/ 2147483647 w 1002"/>
              <a:gd name="T15" fmla="*/ 2147483647 h 1982"/>
              <a:gd name="T16" fmla="*/ 2147483647 w 1002"/>
              <a:gd name="T17" fmla="*/ 2147483647 h 1982"/>
              <a:gd name="T18" fmla="*/ 2147483647 w 1002"/>
              <a:gd name="T19" fmla="*/ 2147483647 h 1982"/>
              <a:gd name="T20" fmla="*/ 2147483647 w 1002"/>
              <a:gd name="T21" fmla="*/ 2147483647 h 1982"/>
              <a:gd name="T22" fmla="*/ 2147483647 w 1002"/>
              <a:gd name="T23" fmla="*/ 2147483647 h 1982"/>
              <a:gd name="T24" fmla="*/ 2147483647 w 1002"/>
              <a:gd name="T25" fmla="*/ 2147483647 h 1982"/>
              <a:gd name="T26" fmla="*/ 2147483647 w 1002"/>
              <a:gd name="T27" fmla="*/ 2147483647 h 1982"/>
              <a:gd name="T28" fmla="*/ 2147483647 w 1002"/>
              <a:gd name="T29" fmla="*/ 2147483647 h 1982"/>
              <a:gd name="T30" fmla="*/ 2147483647 w 1002"/>
              <a:gd name="T31" fmla="*/ 2147483647 h 1982"/>
              <a:gd name="T32" fmla="*/ 2147483647 w 1002"/>
              <a:gd name="T33" fmla="*/ 2147483647 h 1982"/>
              <a:gd name="T34" fmla="*/ 2147483647 w 1002"/>
              <a:gd name="T35" fmla="*/ 2147483647 h 1982"/>
              <a:gd name="T36" fmla="*/ 2147483647 w 1002"/>
              <a:gd name="T37" fmla="*/ 2147483647 h 1982"/>
              <a:gd name="T38" fmla="*/ 2147483647 w 1002"/>
              <a:gd name="T39" fmla="*/ 2147483647 h 1982"/>
              <a:gd name="T40" fmla="*/ 2147483647 w 1002"/>
              <a:gd name="T41" fmla="*/ 2147483647 h 1982"/>
              <a:gd name="T42" fmla="*/ 2147483647 w 1002"/>
              <a:gd name="T43" fmla="*/ 2147483647 h 1982"/>
              <a:gd name="T44" fmla="*/ 2147483647 w 1002"/>
              <a:gd name="T45" fmla="*/ 2147483647 h 1982"/>
              <a:gd name="T46" fmla="*/ 2147483647 w 1002"/>
              <a:gd name="T47" fmla="*/ 2147483647 h 1982"/>
              <a:gd name="T48" fmla="*/ 2147483647 w 1002"/>
              <a:gd name="T49" fmla="*/ 2147483647 h 1982"/>
              <a:gd name="T50" fmla="*/ 2147483647 w 1002"/>
              <a:gd name="T51" fmla="*/ 2147483647 h 1982"/>
              <a:gd name="T52" fmla="*/ 2147483647 w 1002"/>
              <a:gd name="T53" fmla="*/ 2147483647 h 1982"/>
              <a:gd name="T54" fmla="*/ 2147483647 w 1002"/>
              <a:gd name="T55" fmla="*/ 2147483647 h 1982"/>
              <a:gd name="T56" fmla="*/ 2147483647 w 1002"/>
              <a:gd name="T57" fmla="*/ 2147483647 h 1982"/>
              <a:gd name="T58" fmla="*/ 2147483647 w 1002"/>
              <a:gd name="T59" fmla="*/ 2147483647 h 1982"/>
              <a:gd name="T60" fmla="*/ 2147483647 w 1002"/>
              <a:gd name="T61" fmla="*/ 2147483647 h 1982"/>
              <a:gd name="T62" fmla="*/ 2147483647 w 1002"/>
              <a:gd name="T63" fmla="*/ 2147483647 h 1982"/>
              <a:gd name="T64" fmla="*/ 2147483647 w 1002"/>
              <a:gd name="T65" fmla="*/ 2147483647 h 1982"/>
              <a:gd name="T66" fmla="*/ 2147483647 w 1002"/>
              <a:gd name="T67" fmla="*/ 2147483647 h 1982"/>
              <a:gd name="T68" fmla="*/ 2147483647 w 1002"/>
              <a:gd name="T69" fmla="*/ 2147483647 h 1982"/>
              <a:gd name="T70" fmla="*/ 2147483647 w 1002"/>
              <a:gd name="T71" fmla="*/ 2147483647 h 1982"/>
              <a:gd name="T72" fmla="*/ 2147483647 w 1002"/>
              <a:gd name="T73" fmla="*/ 2147483647 h 1982"/>
              <a:gd name="T74" fmla="*/ 2147483647 w 1002"/>
              <a:gd name="T75" fmla="*/ 2147483647 h 1982"/>
              <a:gd name="T76" fmla="*/ 2147483647 w 1002"/>
              <a:gd name="T77" fmla="*/ 2147483647 h 1982"/>
              <a:gd name="T78" fmla="*/ 2147483647 w 1002"/>
              <a:gd name="T79" fmla="*/ 2147483647 h 1982"/>
              <a:gd name="T80" fmla="*/ 2147483647 w 1002"/>
              <a:gd name="T81" fmla="*/ 2147483647 h 1982"/>
              <a:gd name="T82" fmla="*/ 2147483647 w 1002"/>
              <a:gd name="T83" fmla="*/ 2147483647 h 1982"/>
              <a:gd name="T84" fmla="*/ 2147483647 w 1002"/>
              <a:gd name="T85" fmla="*/ 2147483647 h 1982"/>
              <a:gd name="T86" fmla="*/ 2147483647 w 1002"/>
              <a:gd name="T87" fmla="*/ 2147483647 h 1982"/>
              <a:gd name="T88" fmla="*/ 2147483647 w 1002"/>
              <a:gd name="T89" fmla="*/ 2147483647 h 1982"/>
              <a:gd name="T90" fmla="*/ 2147483647 w 1002"/>
              <a:gd name="T91" fmla="*/ 2147483647 h 1982"/>
              <a:gd name="T92" fmla="*/ 2147483647 w 1002"/>
              <a:gd name="T93" fmla="*/ 2147483647 h 1982"/>
              <a:gd name="T94" fmla="*/ 2147483647 w 1002"/>
              <a:gd name="T95" fmla="*/ 2147483647 h 1982"/>
              <a:gd name="T96" fmla="*/ 2147483647 w 1002"/>
              <a:gd name="T97" fmla="*/ 2147483647 h 1982"/>
              <a:gd name="T98" fmla="*/ 2147483647 w 1002"/>
              <a:gd name="T99" fmla="*/ 2147483647 h 1982"/>
              <a:gd name="T100" fmla="*/ 2147483647 w 1002"/>
              <a:gd name="T101" fmla="*/ 2147483647 h 1982"/>
              <a:gd name="T102" fmla="*/ 2147483647 w 1002"/>
              <a:gd name="T103" fmla="*/ 2147483647 h 1982"/>
              <a:gd name="T104" fmla="*/ 2147483647 w 1002"/>
              <a:gd name="T105" fmla="*/ 2147483647 h 1982"/>
              <a:gd name="T106" fmla="*/ 2147483647 w 1002"/>
              <a:gd name="T107" fmla="*/ 2147483647 h 1982"/>
              <a:gd name="T108" fmla="*/ 2147483647 w 1002"/>
              <a:gd name="T109" fmla="*/ 0 h 19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02"/>
              <a:gd name="T166" fmla="*/ 0 h 1982"/>
              <a:gd name="T167" fmla="*/ 1002 w 1002"/>
              <a:gd name="T168" fmla="*/ 1982 h 198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02" h="1982">
                <a:moveTo>
                  <a:pt x="763" y="0"/>
                </a:moveTo>
                <a:lnTo>
                  <a:pt x="782" y="5"/>
                </a:lnTo>
                <a:lnTo>
                  <a:pt x="798" y="12"/>
                </a:lnTo>
                <a:lnTo>
                  <a:pt x="809" y="21"/>
                </a:lnTo>
                <a:lnTo>
                  <a:pt x="826" y="38"/>
                </a:lnTo>
                <a:lnTo>
                  <a:pt x="834" y="47"/>
                </a:lnTo>
                <a:lnTo>
                  <a:pt x="842" y="58"/>
                </a:lnTo>
                <a:lnTo>
                  <a:pt x="844" y="63"/>
                </a:lnTo>
                <a:lnTo>
                  <a:pt x="851" y="74"/>
                </a:lnTo>
                <a:lnTo>
                  <a:pt x="859" y="94"/>
                </a:lnTo>
                <a:lnTo>
                  <a:pt x="1002" y="819"/>
                </a:lnTo>
                <a:lnTo>
                  <a:pt x="1002" y="822"/>
                </a:lnTo>
                <a:lnTo>
                  <a:pt x="1001" y="831"/>
                </a:lnTo>
                <a:lnTo>
                  <a:pt x="1000" y="837"/>
                </a:lnTo>
                <a:lnTo>
                  <a:pt x="997" y="843"/>
                </a:lnTo>
                <a:lnTo>
                  <a:pt x="995" y="848"/>
                </a:lnTo>
                <a:lnTo>
                  <a:pt x="992" y="854"/>
                </a:lnTo>
                <a:lnTo>
                  <a:pt x="989" y="860"/>
                </a:lnTo>
                <a:lnTo>
                  <a:pt x="985" y="865"/>
                </a:lnTo>
                <a:lnTo>
                  <a:pt x="980" y="870"/>
                </a:lnTo>
                <a:lnTo>
                  <a:pt x="975" y="873"/>
                </a:lnTo>
                <a:lnTo>
                  <a:pt x="971" y="877"/>
                </a:lnTo>
                <a:lnTo>
                  <a:pt x="966" y="881"/>
                </a:lnTo>
                <a:lnTo>
                  <a:pt x="960" y="883"/>
                </a:lnTo>
                <a:lnTo>
                  <a:pt x="955" y="887"/>
                </a:lnTo>
                <a:lnTo>
                  <a:pt x="947" y="888"/>
                </a:lnTo>
                <a:lnTo>
                  <a:pt x="941" y="889"/>
                </a:lnTo>
                <a:lnTo>
                  <a:pt x="935" y="891"/>
                </a:lnTo>
                <a:lnTo>
                  <a:pt x="929" y="891"/>
                </a:lnTo>
                <a:lnTo>
                  <a:pt x="923" y="891"/>
                </a:lnTo>
                <a:lnTo>
                  <a:pt x="917" y="889"/>
                </a:lnTo>
                <a:lnTo>
                  <a:pt x="911" y="888"/>
                </a:lnTo>
                <a:lnTo>
                  <a:pt x="904" y="887"/>
                </a:lnTo>
                <a:lnTo>
                  <a:pt x="899" y="883"/>
                </a:lnTo>
                <a:lnTo>
                  <a:pt x="893" y="881"/>
                </a:lnTo>
                <a:lnTo>
                  <a:pt x="888" y="877"/>
                </a:lnTo>
                <a:lnTo>
                  <a:pt x="883" y="873"/>
                </a:lnTo>
                <a:lnTo>
                  <a:pt x="878" y="870"/>
                </a:lnTo>
                <a:lnTo>
                  <a:pt x="874" y="865"/>
                </a:lnTo>
                <a:lnTo>
                  <a:pt x="870" y="860"/>
                </a:lnTo>
                <a:lnTo>
                  <a:pt x="866" y="854"/>
                </a:lnTo>
                <a:lnTo>
                  <a:pt x="863" y="848"/>
                </a:lnTo>
                <a:lnTo>
                  <a:pt x="862" y="842"/>
                </a:lnTo>
                <a:lnTo>
                  <a:pt x="860" y="837"/>
                </a:lnTo>
                <a:lnTo>
                  <a:pt x="855" y="819"/>
                </a:lnTo>
                <a:lnTo>
                  <a:pt x="741" y="305"/>
                </a:lnTo>
                <a:lnTo>
                  <a:pt x="741" y="1895"/>
                </a:lnTo>
                <a:lnTo>
                  <a:pt x="741" y="1903"/>
                </a:lnTo>
                <a:lnTo>
                  <a:pt x="738" y="1911"/>
                </a:lnTo>
                <a:lnTo>
                  <a:pt x="736" y="1918"/>
                </a:lnTo>
                <a:lnTo>
                  <a:pt x="731" y="1926"/>
                </a:lnTo>
                <a:lnTo>
                  <a:pt x="727" y="1934"/>
                </a:lnTo>
                <a:lnTo>
                  <a:pt x="722" y="1942"/>
                </a:lnTo>
                <a:lnTo>
                  <a:pt x="718" y="1948"/>
                </a:lnTo>
                <a:lnTo>
                  <a:pt x="711" y="1954"/>
                </a:lnTo>
                <a:lnTo>
                  <a:pt x="707" y="1959"/>
                </a:lnTo>
                <a:lnTo>
                  <a:pt x="699" y="1965"/>
                </a:lnTo>
                <a:lnTo>
                  <a:pt x="692" y="1968"/>
                </a:lnTo>
                <a:lnTo>
                  <a:pt x="686" y="1972"/>
                </a:lnTo>
                <a:lnTo>
                  <a:pt x="677" y="1976"/>
                </a:lnTo>
                <a:lnTo>
                  <a:pt x="669" y="1978"/>
                </a:lnTo>
                <a:lnTo>
                  <a:pt x="662" y="1980"/>
                </a:lnTo>
                <a:lnTo>
                  <a:pt x="653" y="1982"/>
                </a:lnTo>
                <a:lnTo>
                  <a:pt x="645" y="1982"/>
                </a:lnTo>
                <a:lnTo>
                  <a:pt x="637" y="1982"/>
                </a:lnTo>
                <a:lnTo>
                  <a:pt x="629" y="1980"/>
                </a:lnTo>
                <a:lnTo>
                  <a:pt x="620" y="1978"/>
                </a:lnTo>
                <a:lnTo>
                  <a:pt x="612" y="1976"/>
                </a:lnTo>
                <a:lnTo>
                  <a:pt x="604" y="1972"/>
                </a:lnTo>
                <a:lnTo>
                  <a:pt x="598" y="1968"/>
                </a:lnTo>
                <a:lnTo>
                  <a:pt x="591" y="1965"/>
                </a:lnTo>
                <a:lnTo>
                  <a:pt x="584" y="1959"/>
                </a:lnTo>
                <a:lnTo>
                  <a:pt x="578" y="1954"/>
                </a:lnTo>
                <a:lnTo>
                  <a:pt x="573" y="1948"/>
                </a:lnTo>
                <a:lnTo>
                  <a:pt x="568" y="1942"/>
                </a:lnTo>
                <a:lnTo>
                  <a:pt x="563" y="1934"/>
                </a:lnTo>
                <a:lnTo>
                  <a:pt x="559" y="1927"/>
                </a:lnTo>
                <a:lnTo>
                  <a:pt x="557" y="1917"/>
                </a:lnTo>
                <a:lnTo>
                  <a:pt x="556" y="1911"/>
                </a:lnTo>
                <a:lnTo>
                  <a:pt x="555" y="1903"/>
                </a:lnTo>
                <a:lnTo>
                  <a:pt x="555" y="1894"/>
                </a:lnTo>
                <a:lnTo>
                  <a:pt x="553" y="1877"/>
                </a:lnTo>
                <a:lnTo>
                  <a:pt x="501" y="1083"/>
                </a:lnTo>
                <a:lnTo>
                  <a:pt x="501" y="1080"/>
                </a:lnTo>
                <a:lnTo>
                  <a:pt x="452" y="1864"/>
                </a:lnTo>
                <a:lnTo>
                  <a:pt x="450" y="1887"/>
                </a:lnTo>
                <a:lnTo>
                  <a:pt x="450" y="1895"/>
                </a:lnTo>
                <a:lnTo>
                  <a:pt x="447" y="1903"/>
                </a:lnTo>
                <a:lnTo>
                  <a:pt x="445" y="1911"/>
                </a:lnTo>
                <a:lnTo>
                  <a:pt x="441" y="1918"/>
                </a:lnTo>
                <a:lnTo>
                  <a:pt x="438" y="1926"/>
                </a:lnTo>
                <a:lnTo>
                  <a:pt x="434" y="1933"/>
                </a:lnTo>
                <a:lnTo>
                  <a:pt x="429" y="1939"/>
                </a:lnTo>
                <a:lnTo>
                  <a:pt x="423" y="1945"/>
                </a:lnTo>
                <a:lnTo>
                  <a:pt x="417" y="1951"/>
                </a:lnTo>
                <a:lnTo>
                  <a:pt x="411" y="1956"/>
                </a:lnTo>
                <a:lnTo>
                  <a:pt x="404" y="1960"/>
                </a:lnTo>
                <a:lnTo>
                  <a:pt x="398" y="1965"/>
                </a:lnTo>
                <a:lnTo>
                  <a:pt x="389" y="1967"/>
                </a:lnTo>
                <a:lnTo>
                  <a:pt x="381" y="1971"/>
                </a:lnTo>
                <a:lnTo>
                  <a:pt x="373" y="1972"/>
                </a:lnTo>
                <a:lnTo>
                  <a:pt x="365" y="1973"/>
                </a:lnTo>
                <a:lnTo>
                  <a:pt x="356" y="1973"/>
                </a:lnTo>
                <a:lnTo>
                  <a:pt x="349" y="1973"/>
                </a:lnTo>
                <a:lnTo>
                  <a:pt x="340" y="1972"/>
                </a:lnTo>
                <a:lnTo>
                  <a:pt x="332" y="1971"/>
                </a:lnTo>
                <a:lnTo>
                  <a:pt x="325" y="1967"/>
                </a:lnTo>
                <a:lnTo>
                  <a:pt x="316" y="1965"/>
                </a:lnTo>
                <a:lnTo>
                  <a:pt x="309" y="1960"/>
                </a:lnTo>
                <a:lnTo>
                  <a:pt x="303" y="1956"/>
                </a:lnTo>
                <a:lnTo>
                  <a:pt x="297" y="1951"/>
                </a:lnTo>
                <a:lnTo>
                  <a:pt x="289" y="1945"/>
                </a:lnTo>
                <a:lnTo>
                  <a:pt x="284" y="1939"/>
                </a:lnTo>
                <a:lnTo>
                  <a:pt x="280" y="1933"/>
                </a:lnTo>
                <a:lnTo>
                  <a:pt x="275" y="1926"/>
                </a:lnTo>
                <a:lnTo>
                  <a:pt x="271" y="1918"/>
                </a:lnTo>
                <a:lnTo>
                  <a:pt x="267" y="1911"/>
                </a:lnTo>
                <a:lnTo>
                  <a:pt x="265" y="1901"/>
                </a:lnTo>
                <a:lnTo>
                  <a:pt x="265" y="1894"/>
                </a:lnTo>
                <a:lnTo>
                  <a:pt x="265" y="298"/>
                </a:lnTo>
                <a:lnTo>
                  <a:pt x="146" y="810"/>
                </a:lnTo>
                <a:lnTo>
                  <a:pt x="142" y="828"/>
                </a:lnTo>
                <a:lnTo>
                  <a:pt x="141" y="835"/>
                </a:lnTo>
                <a:lnTo>
                  <a:pt x="138" y="841"/>
                </a:lnTo>
                <a:lnTo>
                  <a:pt x="135" y="846"/>
                </a:lnTo>
                <a:lnTo>
                  <a:pt x="131" y="852"/>
                </a:lnTo>
                <a:lnTo>
                  <a:pt x="128" y="856"/>
                </a:lnTo>
                <a:lnTo>
                  <a:pt x="124" y="861"/>
                </a:lnTo>
                <a:lnTo>
                  <a:pt x="119" y="866"/>
                </a:lnTo>
                <a:lnTo>
                  <a:pt x="113" y="870"/>
                </a:lnTo>
                <a:lnTo>
                  <a:pt x="108" y="872"/>
                </a:lnTo>
                <a:lnTo>
                  <a:pt x="103" y="876"/>
                </a:lnTo>
                <a:lnTo>
                  <a:pt x="97" y="878"/>
                </a:lnTo>
                <a:lnTo>
                  <a:pt x="91" y="880"/>
                </a:lnTo>
                <a:lnTo>
                  <a:pt x="85" y="882"/>
                </a:lnTo>
                <a:lnTo>
                  <a:pt x="79" y="882"/>
                </a:lnTo>
                <a:lnTo>
                  <a:pt x="73" y="883"/>
                </a:lnTo>
                <a:lnTo>
                  <a:pt x="66" y="882"/>
                </a:lnTo>
                <a:lnTo>
                  <a:pt x="59" y="882"/>
                </a:lnTo>
                <a:lnTo>
                  <a:pt x="53" y="880"/>
                </a:lnTo>
                <a:lnTo>
                  <a:pt x="47" y="878"/>
                </a:lnTo>
                <a:lnTo>
                  <a:pt x="41" y="876"/>
                </a:lnTo>
                <a:lnTo>
                  <a:pt x="35" y="872"/>
                </a:lnTo>
                <a:lnTo>
                  <a:pt x="30" y="870"/>
                </a:lnTo>
                <a:lnTo>
                  <a:pt x="25" y="866"/>
                </a:lnTo>
                <a:lnTo>
                  <a:pt x="20" y="861"/>
                </a:lnTo>
                <a:lnTo>
                  <a:pt x="17" y="856"/>
                </a:lnTo>
                <a:lnTo>
                  <a:pt x="13" y="852"/>
                </a:lnTo>
                <a:lnTo>
                  <a:pt x="10" y="846"/>
                </a:lnTo>
                <a:lnTo>
                  <a:pt x="6" y="841"/>
                </a:lnTo>
                <a:lnTo>
                  <a:pt x="3" y="835"/>
                </a:lnTo>
                <a:lnTo>
                  <a:pt x="2" y="828"/>
                </a:lnTo>
                <a:lnTo>
                  <a:pt x="1" y="822"/>
                </a:lnTo>
                <a:lnTo>
                  <a:pt x="0" y="816"/>
                </a:lnTo>
                <a:lnTo>
                  <a:pt x="1" y="810"/>
                </a:lnTo>
                <a:lnTo>
                  <a:pt x="143" y="85"/>
                </a:lnTo>
                <a:lnTo>
                  <a:pt x="151" y="67"/>
                </a:lnTo>
                <a:lnTo>
                  <a:pt x="157" y="55"/>
                </a:lnTo>
                <a:lnTo>
                  <a:pt x="160" y="51"/>
                </a:lnTo>
                <a:lnTo>
                  <a:pt x="166" y="40"/>
                </a:lnTo>
                <a:lnTo>
                  <a:pt x="176" y="30"/>
                </a:lnTo>
                <a:lnTo>
                  <a:pt x="194" y="15"/>
                </a:lnTo>
                <a:lnTo>
                  <a:pt x="207" y="7"/>
                </a:lnTo>
                <a:lnTo>
                  <a:pt x="224" y="2"/>
                </a:lnTo>
                <a:lnTo>
                  <a:pt x="237" y="0"/>
                </a:lnTo>
                <a:lnTo>
                  <a:pt x="763" y="0"/>
                </a:lnTo>
                <a:close/>
              </a:path>
            </a:pathLst>
          </a:custGeom>
          <a:solidFill>
            <a:srgbClr val="FF0000"/>
          </a:solidFill>
          <a:ln w="0">
            <a:solidFill>
              <a:srgbClr val="FF0000"/>
            </a:solidFill>
            <a:round/>
            <a:headEnd/>
            <a:tailEnd/>
          </a:ln>
        </p:spPr>
        <p:txBody>
          <a:bodyPr/>
          <a:lstStyle/>
          <a:p>
            <a:endParaRPr lang="fa-IR"/>
          </a:p>
        </p:txBody>
      </p:sp>
      <p:sp>
        <p:nvSpPr>
          <p:cNvPr id="31" name="Freeform 18"/>
          <p:cNvSpPr>
            <a:spLocks/>
          </p:cNvSpPr>
          <p:nvPr/>
        </p:nvSpPr>
        <p:spPr bwMode="auto">
          <a:xfrm>
            <a:off x="1648048" y="4431853"/>
            <a:ext cx="161925" cy="130175"/>
          </a:xfrm>
          <a:custGeom>
            <a:avLst/>
            <a:gdLst>
              <a:gd name="T0" fmla="*/ 2147483647 w 407"/>
              <a:gd name="T1" fmla="*/ 2147483647 h 331"/>
              <a:gd name="T2" fmla="*/ 2147483647 w 407"/>
              <a:gd name="T3" fmla="*/ 2147483647 h 331"/>
              <a:gd name="T4" fmla="*/ 2147483647 w 407"/>
              <a:gd name="T5" fmla="*/ 2147483647 h 331"/>
              <a:gd name="T6" fmla="*/ 2147483647 w 407"/>
              <a:gd name="T7" fmla="*/ 2147483647 h 331"/>
              <a:gd name="T8" fmla="*/ 2147483647 w 407"/>
              <a:gd name="T9" fmla="*/ 0 h 331"/>
              <a:gd name="T10" fmla="*/ 2147483647 w 407"/>
              <a:gd name="T11" fmla="*/ 2147483647 h 331"/>
              <a:gd name="T12" fmla="*/ 2147483647 w 407"/>
              <a:gd name="T13" fmla="*/ 2147483647 h 331"/>
              <a:gd name="T14" fmla="*/ 2147483647 w 407"/>
              <a:gd name="T15" fmla="*/ 2147483647 h 331"/>
              <a:gd name="T16" fmla="*/ 0 w 407"/>
              <a:gd name="T17" fmla="*/ 2147483647 h 331"/>
              <a:gd name="T18" fmla="*/ 2147483647 w 407"/>
              <a:gd name="T19" fmla="*/ 2147483647 h 331"/>
              <a:gd name="T20" fmla="*/ 2147483647 w 407"/>
              <a:gd name="T21" fmla="*/ 2147483647 h 331"/>
              <a:gd name="T22" fmla="*/ 2147483647 w 407"/>
              <a:gd name="T23" fmla="*/ 2147483647 h 331"/>
              <a:gd name="T24" fmla="*/ 2147483647 w 407"/>
              <a:gd name="T25" fmla="*/ 2147483647 h 331"/>
              <a:gd name="T26" fmla="*/ 2147483647 w 407"/>
              <a:gd name="T27" fmla="*/ 2147483647 h 331"/>
              <a:gd name="T28" fmla="*/ 2147483647 w 407"/>
              <a:gd name="T29" fmla="*/ 2147483647 h 331"/>
              <a:gd name="T30" fmla="*/ 2147483647 w 407"/>
              <a:gd name="T31" fmla="*/ 2147483647 h 331"/>
              <a:gd name="T32" fmla="*/ 2147483647 w 407"/>
              <a:gd name="T33" fmla="*/ 2147483647 h 3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7"/>
              <a:gd name="T52" fmla="*/ 0 h 331"/>
              <a:gd name="T53" fmla="*/ 407 w 407"/>
              <a:gd name="T54" fmla="*/ 331 h 3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7" h="331">
                <a:moveTo>
                  <a:pt x="407" y="166"/>
                </a:moveTo>
                <a:lnTo>
                  <a:pt x="390" y="101"/>
                </a:lnTo>
                <a:lnTo>
                  <a:pt x="346" y="49"/>
                </a:lnTo>
                <a:lnTo>
                  <a:pt x="282" y="14"/>
                </a:lnTo>
                <a:lnTo>
                  <a:pt x="203" y="0"/>
                </a:lnTo>
                <a:lnTo>
                  <a:pt x="124" y="14"/>
                </a:lnTo>
                <a:lnTo>
                  <a:pt x="58" y="49"/>
                </a:lnTo>
                <a:lnTo>
                  <a:pt x="16" y="101"/>
                </a:lnTo>
                <a:lnTo>
                  <a:pt x="0" y="166"/>
                </a:lnTo>
                <a:lnTo>
                  <a:pt x="16" y="230"/>
                </a:lnTo>
                <a:lnTo>
                  <a:pt x="58" y="283"/>
                </a:lnTo>
                <a:lnTo>
                  <a:pt x="124" y="318"/>
                </a:lnTo>
                <a:lnTo>
                  <a:pt x="203" y="331"/>
                </a:lnTo>
                <a:lnTo>
                  <a:pt x="282" y="318"/>
                </a:lnTo>
                <a:lnTo>
                  <a:pt x="346" y="283"/>
                </a:lnTo>
                <a:lnTo>
                  <a:pt x="390" y="230"/>
                </a:lnTo>
                <a:lnTo>
                  <a:pt x="407" y="166"/>
                </a:lnTo>
                <a:close/>
              </a:path>
            </a:pathLst>
          </a:custGeom>
          <a:solidFill>
            <a:srgbClr val="FF0000"/>
          </a:solidFill>
          <a:ln w="0">
            <a:solidFill>
              <a:srgbClr val="FF0000"/>
            </a:solidFill>
            <a:round/>
            <a:headEnd/>
            <a:tailEnd/>
          </a:ln>
        </p:spPr>
        <p:txBody>
          <a:bodyPr/>
          <a:lstStyle/>
          <a:p>
            <a:endParaRPr lang="fa-IR"/>
          </a:p>
        </p:txBody>
      </p:sp>
      <p:sp>
        <p:nvSpPr>
          <p:cNvPr id="32" name="Line 19"/>
          <p:cNvSpPr>
            <a:spLocks noChangeShapeType="1"/>
          </p:cNvSpPr>
          <p:nvPr/>
        </p:nvSpPr>
        <p:spPr bwMode="auto">
          <a:xfrm>
            <a:off x="1098773" y="4377878"/>
            <a:ext cx="1741488" cy="1588"/>
          </a:xfrm>
          <a:prstGeom prst="line">
            <a:avLst/>
          </a:prstGeom>
          <a:noFill/>
          <a:ln w="50800">
            <a:solidFill>
              <a:srgbClr val="FF0000"/>
            </a:solidFill>
            <a:round/>
            <a:headEnd/>
            <a:tailEnd/>
          </a:ln>
        </p:spPr>
        <p:txBody>
          <a:bodyPr/>
          <a:lstStyle/>
          <a:p>
            <a:endParaRPr lang="fa-IR"/>
          </a:p>
        </p:txBody>
      </p:sp>
      <p:sp>
        <p:nvSpPr>
          <p:cNvPr id="33" name="Freeform 20"/>
          <p:cNvSpPr>
            <a:spLocks/>
          </p:cNvSpPr>
          <p:nvPr/>
        </p:nvSpPr>
        <p:spPr bwMode="auto">
          <a:xfrm>
            <a:off x="2038573" y="4563616"/>
            <a:ext cx="398463" cy="785812"/>
          </a:xfrm>
          <a:custGeom>
            <a:avLst/>
            <a:gdLst>
              <a:gd name="T0" fmla="*/ 2147483647 w 1002"/>
              <a:gd name="T1" fmla="*/ 2147483647 h 1982"/>
              <a:gd name="T2" fmla="*/ 2147483647 w 1002"/>
              <a:gd name="T3" fmla="*/ 2147483647 h 1982"/>
              <a:gd name="T4" fmla="*/ 2147483647 w 1002"/>
              <a:gd name="T5" fmla="*/ 2147483647 h 1982"/>
              <a:gd name="T6" fmla="*/ 2147483647 w 1002"/>
              <a:gd name="T7" fmla="*/ 2147483647 h 1982"/>
              <a:gd name="T8" fmla="*/ 2147483647 w 1002"/>
              <a:gd name="T9" fmla="*/ 2147483647 h 1982"/>
              <a:gd name="T10" fmla="*/ 2147483647 w 1002"/>
              <a:gd name="T11" fmla="*/ 2147483647 h 1982"/>
              <a:gd name="T12" fmla="*/ 2147483647 w 1002"/>
              <a:gd name="T13" fmla="*/ 2147483647 h 1982"/>
              <a:gd name="T14" fmla="*/ 2147483647 w 1002"/>
              <a:gd name="T15" fmla="*/ 2147483647 h 1982"/>
              <a:gd name="T16" fmla="*/ 2147483647 w 1002"/>
              <a:gd name="T17" fmla="*/ 2147483647 h 1982"/>
              <a:gd name="T18" fmla="*/ 2147483647 w 1002"/>
              <a:gd name="T19" fmla="*/ 2147483647 h 1982"/>
              <a:gd name="T20" fmla="*/ 2147483647 w 1002"/>
              <a:gd name="T21" fmla="*/ 2147483647 h 1982"/>
              <a:gd name="T22" fmla="*/ 2147483647 w 1002"/>
              <a:gd name="T23" fmla="*/ 2147483647 h 1982"/>
              <a:gd name="T24" fmla="*/ 2147483647 w 1002"/>
              <a:gd name="T25" fmla="*/ 2147483647 h 1982"/>
              <a:gd name="T26" fmla="*/ 2147483647 w 1002"/>
              <a:gd name="T27" fmla="*/ 2147483647 h 1982"/>
              <a:gd name="T28" fmla="*/ 2147483647 w 1002"/>
              <a:gd name="T29" fmla="*/ 2147483647 h 1982"/>
              <a:gd name="T30" fmla="*/ 2147483647 w 1002"/>
              <a:gd name="T31" fmla="*/ 2147483647 h 1982"/>
              <a:gd name="T32" fmla="*/ 2147483647 w 1002"/>
              <a:gd name="T33" fmla="*/ 2147483647 h 1982"/>
              <a:gd name="T34" fmla="*/ 2147483647 w 1002"/>
              <a:gd name="T35" fmla="*/ 2147483647 h 1982"/>
              <a:gd name="T36" fmla="*/ 2147483647 w 1002"/>
              <a:gd name="T37" fmla="*/ 2147483647 h 1982"/>
              <a:gd name="T38" fmla="*/ 2147483647 w 1002"/>
              <a:gd name="T39" fmla="*/ 2147483647 h 1982"/>
              <a:gd name="T40" fmla="*/ 2147483647 w 1002"/>
              <a:gd name="T41" fmla="*/ 2147483647 h 1982"/>
              <a:gd name="T42" fmla="*/ 2147483647 w 1002"/>
              <a:gd name="T43" fmla="*/ 2147483647 h 1982"/>
              <a:gd name="T44" fmla="*/ 2147483647 w 1002"/>
              <a:gd name="T45" fmla="*/ 2147483647 h 1982"/>
              <a:gd name="T46" fmla="*/ 2147483647 w 1002"/>
              <a:gd name="T47" fmla="*/ 2147483647 h 1982"/>
              <a:gd name="T48" fmla="*/ 2147483647 w 1002"/>
              <a:gd name="T49" fmla="*/ 2147483647 h 1982"/>
              <a:gd name="T50" fmla="*/ 2147483647 w 1002"/>
              <a:gd name="T51" fmla="*/ 2147483647 h 1982"/>
              <a:gd name="T52" fmla="*/ 2147483647 w 1002"/>
              <a:gd name="T53" fmla="*/ 2147483647 h 1982"/>
              <a:gd name="T54" fmla="*/ 2147483647 w 1002"/>
              <a:gd name="T55" fmla="*/ 2147483647 h 1982"/>
              <a:gd name="T56" fmla="*/ 2147483647 w 1002"/>
              <a:gd name="T57" fmla="*/ 2147483647 h 1982"/>
              <a:gd name="T58" fmla="*/ 2147483647 w 1002"/>
              <a:gd name="T59" fmla="*/ 2147483647 h 1982"/>
              <a:gd name="T60" fmla="*/ 2147483647 w 1002"/>
              <a:gd name="T61" fmla="*/ 2147483647 h 1982"/>
              <a:gd name="T62" fmla="*/ 2147483647 w 1002"/>
              <a:gd name="T63" fmla="*/ 2147483647 h 1982"/>
              <a:gd name="T64" fmla="*/ 2147483647 w 1002"/>
              <a:gd name="T65" fmla="*/ 2147483647 h 1982"/>
              <a:gd name="T66" fmla="*/ 2147483647 w 1002"/>
              <a:gd name="T67" fmla="*/ 2147483647 h 1982"/>
              <a:gd name="T68" fmla="*/ 2147483647 w 1002"/>
              <a:gd name="T69" fmla="*/ 2147483647 h 1982"/>
              <a:gd name="T70" fmla="*/ 2147483647 w 1002"/>
              <a:gd name="T71" fmla="*/ 2147483647 h 1982"/>
              <a:gd name="T72" fmla="*/ 2147483647 w 1002"/>
              <a:gd name="T73" fmla="*/ 2147483647 h 1982"/>
              <a:gd name="T74" fmla="*/ 2147483647 w 1002"/>
              <a:gd name="T75" fmla="*/ 2147483647 h 1982"/>
              <a:gd name="T76" fmla="*/ 2147483647 w 1002"/>
              <a:gd name="T77" fmla="*/ 2147483647 h 1982"/>
              <a:gd name="T78" fmla="*/ 2147483647 w 1002"/>
              <a:gd name="T79" fmla="*/ 2147483647 h 1982"/>
              <a:gd name="T80" fmla="*/ 2147483647 w 1002"/>
              <a:gd name="T81" fmla="*/ 2147483647 h 1982"/>
              <a:gd name="T82" fmla="*/ 2147483647 w 1002"/>
              <a:gd name="T83" fmla="*/ 2147483647 h 1982"/>
              <a:gd name="T84" fmla="*/ 2147483647 w 1002"/>
              <a:gd name="T85" fmla="*/ 2147483647 h 1982"/>
              <a:gd name="T86" fmla="*/ 2147483647 w 1002"/>
              <a:gd name="T87" fmla="*/ 2147483647 h 1982"/>
              <a:gd name="T88" fmla="*/ 2147483647 w 1002"/>
              <a:gd name="T89" fmla="*/ 2147483647 h 1982"/>
              <a:gd name="T90" fmla="*/ 2147483647 w 1002"/>
              <a:gd name="T91" fmla="*/ 2147483647 h 1982"/>
              <a:gd name="T92" fmla="*/ 2147483647 w 1002"/>
              <a:gd name="T93" fmla="*/ 2147483647 h 1982"/>
              <a:gd name="T94" fmla="*/ 2147483647 w 1002"/>
              <a:gd name="T95" fmla="*/ 2147483647 h 1982"/>
              <a:gd name="T96" fmla="*/ 2147483647 w 1002"/>
              <a:gd name="T97" fmla="*/ 2147483647 h 1982"/>
              <a:gd name="T98" fmla="*/ 2147483647 w 1002"/>
              <a:gd name="T99" fmla="*/ 2147483647 h 1982"/>
              <a:gd name="T100" fmla="*/ 2147483647 w 1002"/>
              <a:gd name="T101" fmla="*/ 2147483647 h 1982"/>
              <a:gd name="T102" fmla="*/ 2147483647 w 1002"/>
              <a:gd name="T103" fmla="*/ 2147483647 h 1982"/>
              <a:gd name="T104" fmla="*/ 2147483647 w 1002"/>
              <a:gd name="T105" fmla="*/ 2147483647 h 1982"/>
              <a:gd name="T106" fmla="*/ 2147483647 w 1002"/>
              <a:gd name="T107" fmla="*/ 2147483647 h 1982"/>
              <a:gd name="T108" fmla="*/ 2147483647 w 1002"/>
              <a:gd name="T109" fmla="*/ 0 h 19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02"/>
              <a:gd name="T166" fmla="*/ 0 h 1982"/>
              <a:gd name="T167" fmla="*/ 1002 w 1002"/>
              <a:gd name="T168" fmla="*/ 1982 h 198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02" h="1982">
                <a:moveTo>
                  <a:pt x="763" y="0"/>
                </a:moveTo>
                <a:lnTo>
                  <a:pt x="782" y="5"/>
                </a:lnTo>
                <a:lnTo>
                  <a:pt x="798" y="12"/>
                </a:lnTo>
                <a:lnTo>
                  <a:pt x="809" y="21"/>
                </a:lnTo>
                <a:lnTo>
                  <a:pt x="826" y="38"/>
                </a:lnTo>
                <a:lnTo>
                  <a:pt x="834" y="47"/>
                </a:lnTo>
                <a:lnTo>
                  <a:pt x="842" y="58"/>
                </a:lnTo>
                <a:lnTo>
                  <a:pt x="844" y="63"/>
                </a:lnTo>
                <a:lnTo>
                  <a:pt x="851" y="74"/>
                </a:lnTo>
                <a:lnTo>
                  <a:pt x="859" y="94"/>
                </a:lnTo>
                <a:lnTo>
                  <a:pt x="1002" y="819"/>
                </a:lnTo>
                <a:lnTo>
                  <a:pt x="1002" y="822"/>
                </a:lnTo>
                <a:lnTo>
                  <a:pt x="1001" y="831"/>
                </a:lnTo>
                <a:lnTo>
                  <a:pt x="1000" y="837"/>
                </a:lnTo>
                <a:lnTo>
                  <a:pt x="997" y="843"/>
                </a:lnTo>
                <a:lnTo>
                  <a:pt x="995" y="848"/>
                </a:lnTo>
                <a:lnTo>
                  <a:pt x="992" y="854"/>
                </a:lnTo>
                <a:lnTo>
                  <a:pt x="989" y="860"/>
                </a:lnTo>
                <a:lnTo>
                  <a:pt x="985" y="865"/>
                </a:lnTo>
                <a:lnTo>
                  <a:pt x="980" y="870"/>
                </a:lnTo>
                <a:lnTo>
                  <a:pt x="975" y="873"/>
                </a:lnTo>
                <a:lnTo>
                  <a:pt x="971" y="877"/>
                </a:lnTo>
                <a:lnTo>
                  <a:pt x="966" y="881"/>
                </a:lnTo>
                <a:lnTo>
                  <a:pt x="960" y="883"/>
                </a:lnTo>
                <a:lnTo>
                  <a:pt x="955" y="887"/>
                </a:lnTo>
                <a:lnTo>
                  <a:pt x="947" y="888"/>
                </a:lnTo>
                <a:lnTo>
                  <a:pt x="941" y="889"/>
                </a:lnTo>
                <a:lnTo>
                  <a:pt x="935" y="891"/>
                </a:lnTo>
                <a:lnTo>
                  <a:pt x="929" y="891"/>
                </a:lnTo>
                <a:lnTo>
                  <a:pt x="923" y="891"/>
                </a:lnTo>
                <a:lnTo>
                  <a:pt x="917" y="889"/>
                </a:lnTo>
                <a:lnTo>
                  <a:pt x="911" y="888"/>
                </a:lnTo>
                <a:lnTo>
                  <a:pt x="904" y="887"/>
                </a:lnTo>
                <a:lnTo>
                  <a:pt x="899" y="883"/>
                </a:lnTo>
                <a:lnTo>
                  <a:pt x="893" y="881"/>
                </a:lnTo>
                <a:lnTo>
                  <a:pt x="888" y="877"/>
                </a:lnTo>
                <a:lnTo>
                  <a:pt x="883" y="873"/>
                </a:lnTo>
                <a:lnTo>
                  <a:pt x="878" y="870"/>
                </a:lnTo>
                <a:lnTo>
                  <a:pt x="874" y="865"/>
                </a:lnTo>
                <a:lnTo>
                  <a:pt x="870" y="860"/>
                </a:lnTo>
                <a:lnTo>
                  <a:pt x="866" y="854"/>
                </a:lnTo>
                <a:lnTo>
                  <a:pt x="863" y="848"/>
                </a:lnTo>
                <a:lnTo>
                  <a:pt x="862" y="842"/>
                </a:lnTo>
                <a:lnTo>
                  <a:pt x="860" y="837"/>
                </a:lnTo>
                <a:lnTo>
                  <a:pt x="855" y="819"/>
                </a:lnTo>
                <a:lnTo>
                  <a:pt x="741" y="305"/>
                </a:lnTo>
                <a:lnTo>
                  <a:pt x="741" y="1895"/>
                </a:lnTo>
                <a:lnTo>
                  <a:pt x="741" y="1903"/>
                </a:lnTo>
                <a:lnTo>
                  <a:pt x="738" y="1911"/>
                </a:lnTo>
                <a:lnTo>
                  <a:pt x="736" y="1918"/>
                </a:lnTo>
                <a:lnTo>
                  <a:pt x="731" y="1926"/>
                </a:lnTo>
                <a:lnTo>
                  <a:pt x="727" y="1934"/>
                </a:lnTo>
                <a:lnTo>
                  <a:pt x="722" y="1942"/>
                </a:lnTo>
                <a:lnTo>
                  <a:pt x="718" y="1948"/>
                </a:lnTo>
                <a:lnTo>
                  <a:pt x="711" y="1954"/>
                </a:lnTo>
                <a:lnTo>
                  <a:pt x="707" y="1959"/>
                </a:lnTo>
                <a:lnTo>
                  <a:pt x="699" y="1965"/>
                </a:lnTo>
                <a:lnTo>
                  <a:pt x="692" y="1968"/>
                </a:lnTo>
                <a:lnTo>
                  <a:pt x="686" y="1972"/>
                </a:lnTo>
                <a:lnTo>
                  <a:pt x="677" y="1976"/>
                </a:lnTo>
                <a:lnTo>
                  <a:pt x="669" y="1978"/>
                </a:lnTo>
                <a:lnTo>
                  <a:pt x="662" y="1980"/>
                </a:lnTo>
                <a:lnTo>
                  <a:pt x="653" y="1982"/>
                </a:lnTo>
                <a:lnTo>
                  <a:pt x="645" y="1982"/>
                </a:lnTo>
                <a:lnTo>
                  <a:pt x="637" y="1982"/>
                </a:lnTo>
                <a:lnTo>
                  <a:pt x="629" y="1980"/>
                </a:lnTo>
                <a:lnTo>
                  <a:pt x="620" y="1978"/>
                </a:lnTo>
                <a:lnTo>
                  <a:pt x="612" y="1976"/>
                </a:lnTo>
                <a:lnTo>
                  <a:pt x="604" y="1972"/>
                </a:lnTo>
                <a:lnTo>
                  <a:pt x="598" y="1968"/>
                </a:lnTo>
                <a:lnTo>
                  <a:pt x="591" y="1965"/>
                </a:lnTo>
                <a:lnTo>
                  <a:pt x="584" y="1959"/>
                </a:lnTo>
                <a:lnTo>
                  <a:pt x="578" y="1954"/>
                </a:lnTo>
                <a:lnTo>
                  <a:pt x="573" y="1948"/>
                </a:lnTo>
                <a:lnTo>
                  <a:pt x="568" y="1942"/>
                </a:lnTo>
                <a:lnTo>
                  <a:pt x="563" y="1934"/>
                </a:lnTo>
                <a:lnTo>
                  <a:pt x="559" y="1927"/>
                </a:lnTo>
                <a:lnTo>
                  <a:pt x="557" y="1917"/>
                </a:lnTo>
                <a:lnTo>
                  <a:pt x="556" y="1911"/>
                </a:lnTo>
                <a:lnTo>
                  <a:pt x="555" y="1903"/>
                </a:lnTo>
                <a:lnTo>
                  <a:pt x="555" y="1894"/>
                </a:lnTo>
                <a:lnTo>
                  <a:pt x="553" y="1877"/>
                </a:lnTo>
                <a:lnTo>
                  <a:pt x="501" y="1083"/>
                </a:lnTo>
                <a:lnTo>
                  <a:pt x="501" y="1080"/>
                </a:lnTo>
                <a:lnTo>
                  <a:pt x="452" y="1864"/>
                </a:lnTo>
                <a:lnTo>
                  <a:pt x="450" y="1887"/>
                </a:lnTo>
                <a:lnTo>
                  <a:pt x="450" y="1895"/>
                </a:lnTo>
                <a:lnTo>
                  <a:pt x="447" y="1903"/>
                </a:lnTo>
                <a:lnTo>
                  <a:pt x="445" y="1911"/>
                </a:lnTo>
                <a:lnTo>
                  <a:pt x="441" y="1918"/>
                </a:lnTo>
                <a:lnTo>
                  <a:pt x="438" y="1926"/>
                </a:lnTo>
                <a:lnTo>
                  <a:pt x="434" y="1933"/>
                </a:lnTo>
                <a:lnTo>
                  <a:pt x="429" y="1939"/>
                </a:lnTo>
                <a:lnTo>
                  <a:pt x="423" y="1945"/>
                </a:lnTo>
                <a:lnTo>
                  <a:pt x="417" y="1951"/>
                </a:lnTo>
                <a:lnTo>
                  <a:pt x="411" y="1956"/>
                </a:lnTo>
                <a:lnTo>
                  <a:pt x="404" y="1960"/>
                </a:lnTo>
                <a:lnTo>
                  <a:pt x="398" y="1965"/>
                </a:lnTo>
                <a:lnTo>
                  <a:pt x="389" y="1967"/>
                </a:lnTo>
                <a:lnTo>
                  <a:pt x="381" y="1971"/>
                </a:lnTo>
                <a:lnTo>
                  <a:pt x="373" y="1972"/>
                </a:lnTo>
                <a:lnTo>
                  <a:pt x="365" y="1973"/>
                </a:lnTo>
                <a:lnTo>
                  <a:pt x="356" y="1973"/>
                </a:lnTo>
                <a:lnTo>
                  <a:pt x="349" y="1973"/>
                </a:lnTo>
                <a:lnTo>
                  <a:pt x="340" y="1972"/>
                </a:lnTo>
                <a:lnTo>
                  <a:pt x="332" y="1971"/>
                </a:lnTo>
                <a:lnTo>
                  <a:pt x="325" y="1967"/>
                </a:lnTo>
                <a:lnTo>
                  <a:pt x="316" y="1965"/>
                </a:lnTo>
                <a:lnTo>
                  <a:pt x="309" y="1960"/>
                </a:lnTo>
                <a:lnTo>
                  <a:pt x="303" y="1956"/>
                </a:lnTo>
                <a:lnTo>
                  <a:pt x="297" y="1951"/>
                </a:lnTo>
                <a:lnTo>
                  <a:pt x="289" y="1945"/>
                </a:lnTo>
                <a:lnTo>
                  <a:pt x="284" y="1939"/>
                </a:lnTo>
                <a:lnTo>
                  <a:pt x="280" y="1933"/>
                </a:lnTo>
                <a:lnTo>
                  <a:pt x="275" y="1926"/>
                </a:lnTo>
                <a:lnTo>
                  <a:pt x="271" y="1918"/>
                </a:lnTo>
                <a:lnTo>
                  <a:pt x="267" y="1911"/>
                </a:lnTo>
                <a:lnTo>
                  <a:pt x="265" y="1901"/>
                </a:lnTo>
                <a:lnTo>
                  <a:pt x="265" y="1894"/>
                </a:lnTo>
                <a:lnTo>
                  <a:pt x="265" y="298"/>
                </a:lnTo>
                <a:lnTo>
                  <a:pt x="146" y="810"/>
                </a:lnTo>
                <a:lnTo>
                  <a:pt x="142" y="828"/>
                </a:lnTo>
                <a:lnTo>
                  <a:pt x="141" y="835"/>
                </a:lnTo>
                <a:lnTo>
                  <a:pt x="138" y="841"/>
                </a:lnTo>
                <a:lnTo>
                  <a:pt x="135" y="846"/>
                </a:lnTo>
                <a:lnTo>
                  <a:pt x="131" y="852"/>
                </a:lnTo>
                <a:lnTo>
                  <a:pt x="128" y="856"/>
                </a:lnTo>
                <a:lnTo>
                  <a:pt x="124" y="861"/>
                </a:lnTo>
                <a:lnTo>
                  <a:pt x="119" y="866"/>
                </a:lnTo>
                <a:lnTo>
                  <a:pt x="113" y="870"/>
                </a:lnTo>
                <a:lnTo>
                  <a:pt x="108" y="872"/>
                </a:lnTo>
                <a:lnTo>
                  <a:pt x="103" y="876"/>
                </a:lnTo>
                <a:lnTo>
                  <a:pt x="97" y="878"/>
                </a:lnTo>
                <a:lnTo>
                  <a:pt x="91" y="880"/>
                </a:lnTo>
                <a:lnTo>
                  <a:pt x="85" y="882"/>
                </a:lnTo>
                <a:lnTo>
                  <a:pt x="79" y="882"/>
                </a:lnTo>
                <a:lnTo>
                  <a:pt x="73" y="883"/>
                </a:lnTo>
                <a:lnTo>
                  <a:pt x="66" y="882"/>
                </a:lnTo>
                <a:lnTo>
                  <a:pt x="59" y="882"/>
                </a:lnTo>
                <a:lnTo>
                  <a:pt x="53" y="880"/>
                </a:lnTo>
                <a:lnTo>
                  <a:pt x="47" y="878"/>
                </a:lnTo>
                <a:lnTo>
                  <a:pt x="41" y="876"/>
                </a:lnTo>
                <a:lnTo>
                  <a:pt x="35" y="872"/>
                </a:lnTo>
                <a:lnTo>
                  <a:pt x="30" y="870"/>
                </a:lnTo>
                <a:lnTo>
                  <a:pt x="25" y="866"/>
                </a:lnTo>
                <a:lnTo>
                  <a:pt x="20" y="861"/>
                </a:lnTo>
                <a:lnTo>
                  <a:pt x="17" y="856"/>
                </a:lnTo>
                <a:lnTo>
                  <a:pt x="13" y="852"/>
                </a:lnTo>
                <a:lnTo>
                  <a:pt x="10" y="846"/>
                </a:lnTo>
                <a:lnTo>
                  <a:pt x="6" y="841"/>
                </a:lnTo>
                <a:lnTo>
                  <a:pt x="3" y="835"/>
                </a:lnTo>
                <a:lnTo>
                  <a:pt x="2" y="828"/>
                </a:lnTo>
                <a:lnTo>
                  <a:pt x="1" y="822"/>
                </a:lnTo>
                <a:lnTo>
                  <a:pt x="0" y="816"/>
                </a:lnTo>
                <a:lnTo>
                  <a:pt x="1" y="810"/>
                </a:lnTo>
                <a:lnTo>
                  <a:pt x="143" y="85"/>
                </a:lnTo>
                <a:lnTo>
                  <a:pt x="151" y="67"/>
                </a:lnTo>
                <a:lnTo>
                  <a:pt x="157" y="55"/>
                </a:lnTo>
                <a:lnTo>
                  <a:pt x="160" y="51"/>
                </a:lnTo>
                <a:lnTo>
                  <a:pt x="166" y="40"/>
                </a:lnTo>
                <a:lnTo>
                  <a:pt x="176" y="30"/>
                </a:lnTo>
                <a:lnTo>
                  <a:pt x="194" y="15"/>
                </a:lnTo>
                <a:lnTo>
                  <a:pt x="207" y="7"/>
                </a:lnTo>
                <a:lnTo>
                  <a:pt x="224" y="2"/>
                </a:lnTo>
                <a:lnTo>
                  <a:pt x="237" y="0"/>
                </a:lnTo>
                <a:lnTo>
                  <a:pt x="763" y="0"/>
                </a:lnTo>
                <a:close/>
              </a:path>
            </a:pathLst>
          </a:custGeom>
          <a:solidFill>
            <a:srgbClr val="FF0000"/>
          </a:solidFill>
          <a:ln w="0">
            <a:solidFill>
              <a:srgbClr val="FF0000"/>
            </a:solidFill>
            <a:round/>
            <a:headEnd/>
            <a:tailEnd/>
          </a:ln>
        </p:spPr>
        <p:txBody>
          <a:bodyPr/>
          <a:lstStyle/>
          <a:p>
            <a:endParaRPr lang="fa-IR"/>
          </a:p>
        </p:txBody>
      </p:sp>
      <p:sp>
        <p:nvSpPr>
          <p:cNvPr id="34" name="Freeform 21"/>
          <p:cNvSpPr>
            <a:spLocks/>
          </p:cNvSpPr>
          <p:nvPr/>
        </p:nvSpPr>
        <p:spPr bwMode="auto">
          <a:xfrm>
            <a:off x="2154461" y="4419153"/>
            <a:ext cx="161925" cy="130175"/>
          </a:xfrm>
          <a:custGeom>
            <a:avLst/>
            <a:gdLst>
              <a:gd name="T0" fmla="*/ 2147483647 w 407"/>
              <a:gd name="T1" fmla="*/ 2147483647 h 331"/>
              <a:gd name="T2" fmla="*/ 2147483647 w 407"/>
              <a:gd name="T3" fmla="*/ 2147483647 h 331"/>
              <a:gd name="T4" fmla="*/ 2147483647 w 407"/>
              <a:gd name="T5" fmla="*/ 2147483647 h 331"/>
              <a:gd name="T6" fmla="*/ 2147483647 w 407"/>
              <a:gd name="T7" fmla="*/ 2147483647 h 331"/>
              <a:gd name="T8" fmla="*/ 2147483647 w 407"/>
              <a:gd name="T9" fmla="*/ 0 h 331"/>
              <a:gd name="T10" fmla="*/ 2147483647 w 407"/>
              <a:gd name="T11" fmla="*/ 2147483647 h 331"/>
              <a:gd name="T12" fmla="*/ 2147483647 w 407"/>
              <a:gd name="T13" fmla="*/ 2147483647 h 331"/>
              <a:gd name="T14" fmla="*/ 2147483647 w 407"/>
              <a:gd name="T15" fmla="*/ 2147483647 h 331"/>
              <a:gd name="T16" fmla="*/ 0 w 407"/>
              <a:gd name="T17" fmla="*/ 2147483647 h 331"/>
              <a:gd name="T18" fmla="*/ 2147483647 w 407"/>
              <a:gd name="T19" fmla="*/ 2147483647 h 331"/>
              <a:gd name="T20" fmla="*/ 2147483647 w 407"/>
              <a:gd name="T21" fmla="*/ 2147483647 h 331"/>
              <a:gd name="T22" fmla="*/ 2147483647 w 407"/>
              <a:gd name="T23" fmla="*/ 2147483647 h 331"/>
              <a:gd name="T24" fmla="*/ 2147483647 w 407"/>
              <a:gd name="T25" fmla="*/ 2147483647 h 331"/>
              <a:gd name="T26" fmla="*/ 2147483647 w 407"/>
              <a:gd name="T27" fmla="*/ 2147483647 h 331"/>
              <a:gd name="T28" fmla="*/ 2147483647 w 407"/>
              <a:gd name="T29" fmla="*/ 2147483647 h 331"/>
              <a:gd name="T30" fmla="*/ 2147483647 w 407"/>
              <a:gd name="T31" fmla="*/ 2147483647 h 331"/>
              <a:gd name="T32" fmla="*/ 2147483647 w 407"/>
              <a:gd name="T33" fmla="*/ 2147483647 h 3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7"/>
              <a:gd name="T52" fmla="*/ 0 h 331"/>
              <a:gd name="T53" fmla="*/ 407 w 407"/>
              <a:gd name="T54" fmla="*/ 331 h 3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7" h="331">
                <a:moveTo>
                  <a:pt x="407" y="166"/>
                </a:moveTo>
                <a:lnTo>
                  <a:pt x="390" y="101"/>
                </a:lnTo>
                <a:lnTo>
                  <a:pt x="346" y="49"/>
                </a:lnTo>
                <a:lnTo>
                  <a:pt x="282" y="14"/>
                </a:lnTo>
                <a:lnTo>
                  <a:pt x="203" y="0"/>
                </a:lnTo>
                <a:lnTo>
                  <a:pt x="124" y="14"/>
                </a:lnTo>
                <a:lnTo>
                  <a:pt x="58" y="49"/>
                </a:lnTo>
                <a:lnTo>
                  <a:pt x="16" y="101"/>
                </a:lnTo>
                <a:lnTo>
                  <a:pt x="0" y="166"/>
                </a:lnTo>
                <a:lnTo>
                  <a:pt x="16" y="230"/>
                </a:lnTo>
                <a:lnTo>
                  <a:pt x="58" y="283"/>
                </a:lnTo>
                <a:lnTo>
                  <a:pt x="124" y="318"/>
                </a:lnTo>
                <a:lnTo>
                  <a:pt x="203" y="331"/>
                </a:lnTo>
                <a:lnTo>
                  <a:pt x="282" y="318"/>
                </a:lnTo>
                <a:lnTo>
                  <a:pt x="346" y="283"/>
                </a:lnTo>
                <a:lnTo>
                  <a:pt x="390" y="230"/>
                </a:lnTo>
                <a:lnTo>
                  <a:pt x="407" y="166"/>
                </a:lnTo>
                <a:close/>
              </a:path>
            </a:pathLst>
          </a:custGeom>
          <a:solidFill>
            <a:srgbClr val="FF0000"/>
          </a:solidFill>
          <a:ln w="0">
            <a:solidFill>
              <a:srgbClr val="FF0000"/>
            </a:solidFill>
            <a:round/>
            <a:headEnd/>
            <a:tailEnd/>
          </a:ln>
        </p:spPr>
        <p:txBody>
          <a:bodyPr/>
          <a:lstStyle/>
          <a:p>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8229600" cy="1066800"/>
          </a:xfrm>
        </p:spPr>
        <p:txBody>
          <a:bodyPr/>
          <a:lstStyle/>
          <a:p>
            <a:pPr algn="ctr"/>
            <a:r>
              <a:rPr lang="fa-IR" dirty="0" smtClean="0">
                <a:cs typeface="B Titr" pitchFamily="2" charset="-78"/>
              </a:rPr>
              <a:t>تناسب</a:t>
            </a:r>
            <a:endParaRPr lang="fa-IR" dirty="0">
              <a:cs typeface="B Titr" pitchFamily="2" charset="-78"/>
            </a:endParaRPr>
          </a:p>
        </p:txBody>
      </p:sp>
      <p:sp>
        <p:nvSpPr>
          <p:cNvPr id="3" name="Content Placeholder 2"/>
          <p:cNvSpPr>
            <a:spLocks noGrp="1"/>
          </p:cNvSpPr>
          <p:nvPr>
            <p:ph idx="1"/>
          </p:nvPr>
        </p:nvSpPr>
        <p:spPr>
          <a:xfrm>
            <a:off x="457200" y="1556792"/>
            <a:ext cx="8229600" cy="5017744"/>
          </a:xfrm>
        </p:spPr>
        <p:txBody>
          <a:bodyPr/>
          <a:lstStyle/>
          <a:p>
            <a:pPr lvl="0">
              <a:lnSpc>
                <a:spcPct val="80000"/>
              </a:lnSpc>
              <a:defRPr/>
            </a:pPr>
            <a:r>
              <a:rPr lang="fa-IR" b="1" dirty="0" smtClean="0">
                <a:cs typeface="B Nazanin" pitchFamily="2" charset="-78"/>
              </a:rPr>
              <a:t>حاصل تقسیم دو عدد</a:t>
            </a:r>
          </a:p>
          <a:p>
            <a:pPr lvl="0">
              <a:lnSpc>
                <a:spcPct val="80000"/>
              </a:lnSpc>
              <a:defRPr/>
            </a:pPr>
            <a:r>
              <a:rPr lang="fa-IR" b="1" dirty="0" smtClean="0">
                <a:cs typeface="B Nazanin" pitchFamily="2" charset="-78"/>
              </a:rPr>
              <a:t>صورت کسر </a:t>
            </a:r>
            <a:r>
              <a:rPr lang="fa-IR" b="1" dirty="0" smtClean="0">
                <a:solidFill>
                  <a:srgbClr val="FF0000"/>
                </a:solidFill>
                <a:cs typeface="B Nazanin" pitchFamily="2" charset="-78"/>
              </a:rPr>
              <a:t>لزوماًجزئی از مخرج کسر است</a:t>
            </a:r>
          </a:p>
          <a:p>
            <a:pPr lvl="0">
              <a:lnSpc>
                <a:spcPct val="80000"/>
              </a:lnSpc>
              <a:defRPr/>
            </a:pPr>
            <a:r>
              <a:rPr lang="fa-IR" b="1" dirty="0" smtClean="0">
                <a:cs typeface="B Nazanin" pitchFamily="2" charset="-78"/>
              </a:rPr>
              <a:t>صورت و مخرج کسر از یک جنس هستند</a:t>
            </a:r>
          </a:p>
          <a:p>
            <a:pPr lvl="0">
              <a:lnSpc>
                <a:spcPct val="80000"/>
              </a:lnSpc>
              <a:defRPr/>
            </a:pPr>
            <a:r>
              <a:rPr lang="fa-IR" b="1" dirty="0" smtClean="0">
                <a:cs typeface="B Nazanin" pitchFamily="2" charset="-78"/>
              </a:rPr>
              <a:t>ارتباط جزء به کل را بیان می کند</a:t>
            </a:r>
          </a:p>
          <a:p>
            <a:pPr lvl="0">
              <a:lnSpc>
                <a:spcPct val="80000"/>
              </a:lnSpc>
              <a:defRPr/>
            </a:pPr>
            <a:r>
              <a:rPr lang="fa-IR" b="1" dirty="0" smtClean="0">
                <a:cs typeface="B Nazanin" pitchFamily="2" charset="-78"/>
              </a:rPr>
              <a:t>بین صفر و یک تغییر می کند</a:t>
            </a:r>
          </a:p>
          <a:p>
            <a:pPr lvl="0">
              <a:lnSpc>
                <a:spcPct val="80000"/>
              </a:lnSpc>
              <a:defRPr/>
            </a:pPr>
            <a:endParaRPr lang="fa-IR" b="1" dirty="0" smtClean="0">
              <a:cs typeface="B Nazanin" pitchFamily="2" charset="-78"/>
            </a:endParaRPr>
          </a:p>
          <a:p>
            <a:pPr lvl="0">
              <a:lnSpc>
                <a:spcPct val="80000"/>
              </a:lnSpc>
              <a:buNone/>
              <a:defRPr/>
            </a:pPr>
            <a:endParaRPr lang="fa-IR" b="1" dirty="0" smtClean="0">
              <a:cs typeface="B Nazanin" pitchFamily="2" charset="-78"/>
            </a:endParaRPr>
          </a:p>
          <a:p>
            <a:pPr lvl="0">
              <a:lnSpc>
                <a:spcPct val="80000"/>
              </a:lnSpc>
              <a:defRPr/>
            </a:pPr>
            <a:endParaRPr lang="fa-IR" b="1" dirty="0" smtClean="0">
              <a:cs typeface="B Nazanin" pitchFamily="2" charset="-78"/>
            </a:endParaRPr>
          </a:p>
          <a:p>
            <a:pPr lvl="0">
              <a:lnSpc>
                <a:spcPct val="80000"/>
              </a:lnSpc>
              <a:defRPr/>
            </a:pPr>
            <a:endParaRPr lang="fa-IR" b="1" dirty="0" smtClean="0">
              <a:cs typeface="B Nazanin" pitchFamily="2" charset="-78"/>
            </a:endParaRPr>
          </a:p>
          <a:p>
            <a:pPr lvl="0">
              <a:lnSpc>
                <a:spcPct val="80000"/>
              </a:lnSpc>
              <a:buNone/>
              <a:defRPr/>
            </a:pPr>
            <a:r>
              <a:rPr lang="fa-IR" b="1" dirty="0" smtClean="0">
                <a:cs typeface="B Nazanin" pitchFamily="2" charset="-78"/>
              </a:rPr>
              <a:t>مثال : درصد افراد شرکت کننده در کلاس</a:t>
            </a:r>
          </a:p>
          <a:p>
            <a:pPr lvl="0">
              <a:lnSpc>
                <a:spcPct val="80000"/>
              </a:lnSpc>
              <a:buNone/>
              <a:defRPr/>
            </a:pPr>
            <a:r>
              <a:rPr lang="fa-IR" b="1" dirty="0" smtClean="0">
                <a:cs typeface="B Nazanin" pitchFamily="2" charset="-78"/>
              </a:rPr>
              <a:t>تعداد افراد دعوت شده 50 نفر –تعداد افراد حاضر 20 نفر</a:t>
            </a:r>
          </a:p>
          <a:p>
            <a:pPr lvl="0">
              <a:lnSpc>
                <a:spcPct val="80000"/>
              </a:lnSpc>
              <a:buNone/>
              <a:defRPr/>
            </a:pPr>
            <a:endParaRPr lang="fa-IR" b="1" dirty="0" smtClean="0">
              <a:cs typeface="B Nazanin" pitchFamily="2" charset="-78"/>
            </a:endParaRPr>
          </a:p>
          <a:p>
            <a:pPr lvl="1" algn="l" rtl="0">
              <a:lnSpc>
                <a:spcPct val="80000"/>
              </a:lnSpc>
              <a:buNone/>
              <a:defRPr/>
            </a:pPr>
            <a:r>
              <a:rPr lang="en-US" b="1" dirty="0" smtClean="0">
                <a:solidFill>
                  <a:srgbClr val="FF0000"/>
                </a:solidFill>
                <a:cs typeface="B Nazanin" pitchFamily="2" charset="-78"/>
              </a:rPr>
              <a:t>20/50=0.4           0.4*100=40%</a:t>
            </a:r>
            <a:endParaRPr lang="fa-IR" b="1" dirty="0" smtClean="0">
              <a:solidFill>
                <a:srgbClr val="FF0000"/>
              </a:solidFill>
              <a:cs typeface="B Nazanin" pitchFamily="2" charset="-78"/>
            </a:endParaRPr>
          </a:p>
          <a:p>
            <a:pPr lvl="0">
              <a:lnSpc>
                <a:spcPct val="80000"/>
              </a:lnSpc>
              <a:buNone/>
              <a:defRPr/>
            </a:pPr>
            <a:endParaRPr lang="fa-IR" dirty="0">
              <a:cs typeface="B Nazanin" pitchFamily="2" charset="-78"/>
            </a:endParaRPr>
          </a:p>
        </p:txBody>
      </p:sp>
      <p:sp>
        <p:nvSpPr>
          <p:cNvPr id="7" name="Rectangle 4"/>
          <p:cNvSpPr>
            <a:spLocks noChangeArrowheads="1"/>
          </p:cNvSpPr>
          <p:nvPr/>
        </p:nvSpPr>
        <p:spPr bwMode="auto">
          <a:xfrm>
            <a:off x="4334297" y="3264669"/>
            <a:ext cx="198437" cy="427038"/>
          </a:xfrm>
          <a:prstGeom prst="rect">
            <a:avLst/>
          </a:prstGeom>
          <a:noFill/>
          <a:ln w="9525">
            <a:noFill/>
            <a:miter lim="800000"/>
            <a:headEnd/>
            <a:tailEnd/>
          </a:ln>
        </p:spPr>
        <p:txBody>
          <a:bodyPr wrap="none" lIns="0" tIns="0" rIns="0" bIns="0">
            <a:spAutoFit/>
          </a:bodyPr>
          <a:lstStyle/>
          <a:p>
            <a:pPr algn="ctr" rtl="0" eaLnBrk="0" hangingPunct="0"/>
            <a:r>
              <a:rPr lang="en-US" sz="2800" b="1">
                <a:cs typeface="B Titr" pitchFamily="2" charset="-78"/>
              </a:rPr>
              <a:t>2</a:t>
            </a:r>
            <a:endParaRPr lang="en-US" sz="2400">
              <a:cs typeface="B Titr" pitchFamily="2" charset="-78"/>
            </a:endParaRPr>
          </a:p>
        </p:txBody>
      </p:sp>
      <p:sp>
        <p:nvSpPr>
          <p:cNvPr id="8" name="Rectangle 5"/>
          <p:cNvSpPr>
            <a:spLocks noChangeArrowheads="1"/>
          </p:cNvSpPr>
          <p:nvPr/>
        </p:nvSpPr>
        <p:spPr bwMode="auto">
          <a:xfrm>
            <a:off x="4258097" y="3523432"/>
            <a:ext cx="2473325" cy="427037"/>
          </a:xfrm>
          <a:prstGeom prst="rect">
            <a:avLst/>
          </a:prstGeom>
          <a:noFill/>
          <a:ln w="9525">
            <a:noFill/>
            <a:miter lim="800000"/>
            <a:headEnd/>
            <a:tailEnd/>
          </a:ln>
        </p:spPr>
        <p:txBody>
          <a:bodyPr wrap="none" lIns="0" tIns="0" rIns="0" bIns="0">
            <a:spAutoFit/>
          </a:bodyPr>
          <a:lstStyle/>
          <a:p>
            <a:pPr algn="l" rtl="0" eaLnBrk="0" hangingPunct="0"/>
            <a:r>
              <a:rPr lang="en-US" sz="2800" b="1" dirty="0">
                <a:cs typeface="B Titr" pitchFamily="2" charset="-78"/>
              </a:rPr>
              <a:t>--- = 0.5 = 50% </a:t>
            </a:r>
          </a:p>
        </p:txBody>
      </p:sp>
      <p:sp>
        <p:nvSpPr>
          <p:cNvPr id="9" name="Rectangle 6"/>
          <p:cNvSpPr>
            <a:spLocks noChangeArrowheads="1"/>
          </p:cNvSpPr>
          <p:nvPr/>
        </p:nvSpPr>
        <p:spPr bwMode="auto">
          <a:xfrm>
            <a:off x="4327947" y="3925069"/>
            <a:ext cx="211137" cy="457200"/>
          </a:xfrm>
          <a:prstGeom prst="rect">
            <a:avLst/>
          </a:prstGeom>
          <a:noFill/>
          <a:ln w="9525">
            <a:noFill/>
            <a:miter lim="800000"/>
            <a:headEnd/>
            <a:tailEnd/>
          </a:ln>
        </p:spPr>
        <p:txBody>
          <a:bodyPr wrap="none" lIns="0" tIns="0" rIns="0" bIns="0">
            <a:spAutoFit/>
          </a:bodyPr>
          <a:lstStyle/>
          <a:p>
            <a:pPr algn="ctr" rtl="0" eaLnBrk="0" hangingPunct="0"/>
            <a:r>
              <a:rPr lang="en-US" sz="3000" b="1">
                <a:cs typeface="B Titr" pitchFamily="2" charset="-78"/>
              </a:rPr>
              <a:t>4</a:t>
            </a:r>
            <a:endParaRPr lang="en-US" sz="2800" b="1">
              <a:cs typeface="B Titr" pitchFamily="2" charset="-78"/>
            </a:endParaRPr>
          </a:p>
        </p:txBody>
      </p:sp>
      <p:sp>
        <p:nvSpPr>
          <p:cNvPr id="10" name="Line 7"/>
          <p:cNvSpPr>
            <a:spLocks noChangeShapeType="1"/>
          </p:cNvSpPr>
          <p:nvPr/>
        </p:nvSpPr>
        <p:spPr bwMode="auto">
          <a:xfrm>
            <a:off x="986259" y="3839344"/>
            <a:ext cx="1600200" cy="0"/>
          </a:xfrm>
          <a:prstGeom prst="line">
            <a:avLst/>
          </a:prstGeom>
          <a:noFill/>
          <a:ln w="50800">
            <a:solidFill>
              <a:srgbClr val="FF0000"/>
            </a:solidFill>
            <a:round/>
            <a:headEnd/>
            <a:tailEnd/>
          </a:ln>
        </p:spPr>
        <p:txBody>
          <a:bodyPr/>
          <a:lstStyle/>
          <a:p>
            <a:endParaRPr lang="fa-IR"/>
          </a:p>
        </p:txBody>
      </p:sp>
      <p:sp>
        <p:nvSpPr>
          <p:cNvPr id="11" name="Freeform 8"/>
          <p:cNvSpPr>
            <a:spLocks/>
          </p:cNvSpPr>
          <p:nvPr/>
        </p:nvSpPr>
        <p:spPr bwMode="auto">
          <a:xfrm>
            <a:off x="1116434" y="4058419"/>
            <a:ext cx="328613"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2" name="Freeform 9"/>
          <p:cNvSpPr>
            <a:spLocks/>
          </p:cNvSpPr>
          <p:nvPr/>
        </p:nvSpPr>
        <p:spPr bwMode="auto">
          <a:xfrm>
            <a:off x="1222797" y="3915544"/>
            <a:ext cx="122237" cy="125413"/>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3" name="Freeform 10"/>
          <p:cNvSpPr>
            <a:spLocks/>
          </p:cNvSpPr>
          <p:nvPr/>
        </p:nvSpPr>
        <p:spPr bwMode="auto">
          <a:xfrm>
            <a:off x="2289597" y="4069532"/>
            <a:ext cx="328612" cy="652462"/>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rgbClr val="FF0000"/>
          </a:solidFill>
          <a:ln w="0">
            <a:solidFill>
              <a:srgbClr val="000000"/>
            </a:solidFill>
            <a:round/>
            <a:headEnd/>
            <a:tailEnd/>
          </a:ln>
        </p:spPr>
        <p:txBody>
          <a:bodyPr/>
          <a:lstStyle/>
          <a:p>
            <a:endParaRPr lang="fa-IR"/>
          </a:p>
        </p:txBody>
      </p:sp>
      <p:sp>
        <p:nvSpPr>
          <p:cNvPr id="14" name="Freeform 11"/>
          <p:cNvSpPr>
            <a:spLocks/>
          </p:cNvSpPr>
          <p:nvPr/>
        </p:nvSpPr>
        <p:spPr bwMode="auto">
          <a:xfrm>
            <a:off x="2395959" y="3926657"/>
            <a:ext cx="122238" cy="125412"/>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rgbClr val="FF0000"/>
          </a:solidFill>
          <a:ln w="0">
            <a:solidFill>
              <a:srgbClr val="000000"/>
            </a:solidFill>
            <a:round/>
            <a:headEnd/>
            <a:tailEnd/>
          </a:ln>
        </p:spPr>
        <p:txBody>
          <a:bodyPr/>
          <a:lstStyle/>
          <a:p>
            <a:endParaRPr lang="fa-IR"/>
          </a:p>
        </p:txBody>
      </p:sp>
      <p:sp>
        <p:nvSpPr>
          <p:cNvPr id="15" name="Freeform 12"/>
          <p:cNvSpPr>
            <a:spLocks/>
          </p:cNvSpPr>
          <p:nvPr/>
        </p:nvSpPr>
        <p:spPr bwMode="auto">
          <a:xfrm>
            <a:off x="1500609" y="4058419"/>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6" name="Freeform 13"/>
          <p:cNvSpPr>
            <a:spLocks/>
          </p:cNvSpPr>
          <p:nvPr/>
        </p:nvSpPr>
        <p:spPr bwMode="auto">
          <a:xfrm>
            <a:off x="1597447" y="3915544"/>
            <a:ext cx="122237" cy="125413"/>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7" name="Freeform 14"/>
          <p:cNvSpPr>
            <a:spLocks/>
          </p:cNvSpPr>
          <p:nvPr/>
        </p:nvSpPr>
        <p:spPr bwMode="auto">
          <a:xfrm>
            <a:off x="1907009" y="4058419"/>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rgbClr val="FF0000"/>
          </a:solidFill>
          <a:ln w="0">
            <a:solidFill>
              <a:srgbClr val="000000"/>
            </a:solidFill>
            <a:round/>
            <a:headEnd/>
            <a:tailEnd/>
          </a:ln>
        </p:spPr>
        <p:txBody>
          <a:bodyPr/>
          <a:lstStyle/>
          <a:p>
            <a:endParaRPr lang="fa-IR"/>
          </a:p>
        </p:txBody>
      </p:sp>
      <p:sp>
        <p:nvSpPr>
          <p:cNvPr id="18" name="Freeform 15"/>
          <p:cNvSpPr>
            <a:spLocks/>
          </p:cNvSpPr>
          <p:nvPr/>
        </p:nvSpPr>
        <p:spPr bwMode="auto">
          <a:xfrm>
            <a:off x="2014959" y="3915544"/>
            <a:ext cx="120650" cy="125413"/>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rgbClr val="FF0000"/>
          </a:solidFill>
          <a:ln w="0">
            <a:solidFill>
              <a:srgbClr val="000000"/>
            </a:solidFill>
            <a:round/>
            <a:headEnd/>
            <a:tailEnd/>
          </a:ln>
        </p:spPr>
        <p:txBody>
          <a:bodyPr/>
          <a:lstStyle/>
          <a:p>
            <a:endParaRPr lang="fa-IR"/>
          </a:p>
        </p:txBody>
      </p:sp>
      <p:sp>
        <p:nvSpPr>
          <p:cNvPr id="19" name="Freeform 16"/>
          <p:cNvSpPr>
            <a:spLocks/>
          </p:cNvSpPr>
          <p:nvPr/>
        </p:nvSpPr>
        <p:spPr bwMode="auto">
          <a:xfrm>
            <a:off x="1894309" y="3110682"/>
            <a:ext cx="328613" cy="652462"/>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rgbClr val="FF0000"/>
          </a:solidFill>
          <a:ln w="0">
            <a:solidFill>
              <a:srgbClr val="000000"/>
            </a:solidFill>
            <a:round/>
            <a:headEnd/>
            <a:tailEnd/>
          </a:ln>
        </p:spPr>
        <p:txBody>
          <a:bodyPr/>
          <a:lstStyle/>
          <a:p>
            <a:endParaRPr lang="fa-IR"/>
          </a:p>
        </p:txBody>
      </p:sp>
      <p:sp>
        <p:nvSpPr>
          <p:cNvPr id="20" name="Freeform 17"/>
          <p:cNvSpPr>
            <a:spLocks/>
          </p:cNvSpPr>
          <p:nvPr/>
        </p:nvSpPr>
        <p:spPr bwMode="auto">
          <a:xfrm>
            <a:off x="2000672" y="2951932"/>
            <a:ext cx="122237" cy="125412"/>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rgbClr val="FF0000"/>
          </a:solidFill>
          <a:ln w="0">
            <a:solidFill>
              <a:srgbClr val="000000"/>
            </a:solidFill>
            <a:round/>
            <a:headEnd/>
            <a:tailEnd/>
          </a:ln>
        </p:spPr>
        <p:txBody>
          <a:bodyPr/>
          <a:lstStyle/>
          <a:p>
            <a:endParaRPr lang="fa-IR"/>
          </a:p>
        </p:txBody>
      </p:sp>
      <p:sp>
        <p:nvSpPr>
          <p:cNvPr id="21" name="Freeform 18"/>
          <p:cNvSpPr>
            <a:spLocks/>
          </p:cNvSpPr>
          <p:nvPr/>
        </p:nvSpPr>
        <p:spPr bwMode="auto">
          <a:xfrm>
            <a:off x="1519659" y="3082107"/>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rgbClr val="FF0000"/>
          </a:solidFill>
          <a:ln w="0">
            <a:solidFill>
              <a:srgbClr val="000000"/>
            </a:solidFill>
            <a:round/>
            <a:headEnd/>
            <a:tailEnd/>
          </a:ln>
        </p:spPr>
        <p:txBody>
          <a:bodyPr/>
          <a:lstStyle/>
          <a:p>
            <a:endParaRPr lang="fa-IR"/>
          </a:p>
        </p:txBody>
      </p:sp>
      <p:sp>
        <p:nvSpPr>
          <p:cNvPr id="22" name="Freeform 19"/>
          <p:cNvSpPr>
            <a:spLocks/>
          </p:cNvSpPr>
          <p:nvPr/>
        </p:nvSpPr>
        <p:spPr bwMode="auto">
          <a:xfrm>
            <a:off x="1619672" y="2924944"/>
            <a:ext cx="120650" cy="125413"/>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rgbClr val="FF0000"/>
          </a:solidFill>
          <a:ln w="0">
            <a:solidFill>
              <a:srgbClr val="000000"/>
            </a:solidFill>
            <a:round/>
            <a:headEnd/>
            <a:tailEnd/>
          </a:ln>
        </p:spPr>
        <p:txBody>
          <a:bodyPr/>
          <a:lstStyle/>
          <a:p>
            <a:endParaRPr lang="fa-I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800" b="1" dirty="0" smtClean="0">
                <a:cs typeface="B Nazanin" panose="00000400000000000000" pitchFamily="2" charset="-78"/>
              </a:rPr>
              <a:t>زیج حیاتی الکترونیک </a:t>
            </a:r>
            <a:endParaRPr lang="fa-IR" sz="4800" b="1" dirty="0">
              <a:cs typeface="B Nazanin" panose="00000400000000000000" pitchFamily="2" charset="-78"/>
            </a:endParaRPr>
          </a:p>
        </p:txBody>
      </p:sp>
    </p:spTree>
    <p:extLst>
      <p:ext uri="{BB962C8B-B14F-4D97-AF65-F5344CB8AC3E}">
        <p14:creationId xmlns:p14="http://schemas.microsoft.com/office/powerpoint/2010/main" val="26729513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066800"/>
          </a:xfrm>
        </p:spPr>
        <p:txBody>
          <a:bodyPr/>
          <a:lstStyle/>
          <a:p>
            <a:pPr algn="ctr"/>
            <a:r>
              <a:rPr lang="fa-IR" dirty="0" smtClean="0">
                <a:cs typeface="B Titr" pitchFamily="2" charset="-78"/>
              </a:rPr>
              <a:t>میزان</a:t>
            </a:r>
            <a:endParaRPr lang="fa-IR" dirty="0">
              <a:cs typeface="B Titr" pitchFamily="2" charset="-78"/>
            </a:endParaRPr>
          </a:p>
        </p:txBody>
      </p:sp>
      <p:sp>
        <p:nvSpPr>
          <p:cNvPr id="3" name="Content Placeholder 2"/>
          <p:cNvSpPr>
            <a:spLocks noGrp="1"/>
          </p:cNvSpPr>
          <p:nvPr>
            <p:ph idx="1"/>
          </p:nvPr>
        </p:nvSpPr>
        <p:spPr>
          <a:xfrm>
            <a:off x="467544" y="1412776"/>
            <a:ext cx="8496944" cy="5112568"/>
          </a:xfrm>
        </p:spPr>
        <p:txBody>
          <a:bodyPr/>
          <a:lstStyle/>
          <a:p>
            <a:pPr algn="just">
              <a:lnSpc>
                <a:spcPct val="90000"/>
              </a:lnSpc>
            </a:pPr>
            <a:r>
              <a:rPr lang="fa-IR" sz="2400" dirty="0" smtClean="0">
                <a:cs typeface="B Mitra" pitchFamily="2" charset="-78"/>
              </a:rPr>
              <a:t>حاصل تقسیم دو عدد </a:t>
            </a:r>
          </a:p>
          <a:p>
            <a:pPr algn="just">
              <a:lnSpc>
                <a:spcPct val="90000"/>
              </a:lnSpc>
            </a:pPr>
            <a:r>
              <a:rPr lang="fa-IR" sz="2400" dirty="0" smtClean="0">
                <a:cs typeface="B Mitra" pitchFamily="2" charset="-78"/>
              </a:rPr>
              <a:t>وقوع یک پیامد در جمعیت خاص در زمان معین</a:t>
            </a:r>
          </a:p>
          <a:p>
            <a:pPr algn="just">
              <a:lnSpc>
                <a:spcPct val="90000"/>
              </a:lnSpc>
            </a:pPr>
            <a:r>
              <a:rPr lang="fa-IR" sz="2400" dirty="0" smtClean="0">
                <a:cs typeface="B Mitra" pitchFamily="2" charset="-78"/>
              </a:rPr>
              <a:t>زمان را نیز شامل می شود</a:t>
            </a:r>
          </a:p>
          <a:p>
            <a:pPr algn="just">
              <a:lnSpc>
                <a:spcPct val="90000"/>
              </a:lnSpc>
            </a:pPr>
            <a:r>
              <a:rPr lang="fa-IR" sz="2400" dirty="0" smtClean="0">
                <a:cs typeface="B Mitra" pitchFamily="2" charset="-78"/>
              </a:rPr>
              <a:t>سرعت وقوع یک پیامد را در طی زمان نشان می دهد</a:t>
            </a:r>
          </a:p>
          <a:p>
            <a:pPr algn="just">
              <a:lnSpc>
                <a:spcPct val="90000"/>
              </a:lnSpc>
            </a:pPr>
            <a:r>
              <a:rPr lang="fa-IR" sz="2400" dirty="0" smtClean="0">
                <a:cs typeface="B Mitra" pitchFamily="2" charset="-78"/>
              </a:rPr>
              <a:t> </a:t>
            </a:r>
            <a:r>
              <a:rPr lang="fa-IR" sz="2400" b="1" dirty="0" smtClean="0">
                <a:solidFill>
                  <a:srgbClr val="006600"/>
                </a:solidFill>
                <a:cs typeface="B Mitra" pitchFamily="2" charset="-78"/>
              </a:rPr>
              <a:t>صورت کسر </a:t>
            </a:r>
          </a:p>
          <a:p>
            <a:pPr lvl="1" algn="just">
              <a:lnSpc>
                <a:spcPct val="90000"/>
              </a:lnSpc>
            </a:pPr>
            <a:r>
              <a:rPr lang="fa-IR" sz="2000" b="1" dirty="0" smtClean="0">
                <a:solidFill>
                  <a:srgbClr val="006600"/>
                </a:solidFill>
                <a:cs typeface="B Mitra" pitchFamily="2" charset="-78"/>
              </a:rPr>
              <a:t>تعداد پیامدهایی که در طی یک دوره زمانی  اتفاق افتاده (تعداد افراد دارای پیامد)</a:t>
            </a:r>
          </a:p>
          <a:p>
            <a:pPr algn="just">
              <a:lnSpc>
                <a:spcPct val="90000"/>
              </a:lnSpc>
            </a:pPr>
            <a:r>
              <a:rPr lang="fa-IR" sz="2400" b="1" dirty="0" smtClean="0">
                <a:solidFill>
                  <a:srgbClr val="A50021"/>
                </a:solidFill>
                <a:cs typeface="B Mitra" pitchFamily="2" charset="-78"/>
              </a:rPr>
              <a:t>مخرج کسر</a:t>
            </a:r>
          </a:p>
          <a:p>
            <a:pPr lvl="1" algn="just">
              <a:lnSpc>
                <a:spcPct val="90000"/>
              </a:lnSpc>
            </a:pPr>
            <a:r>
              <a:rPr lang="fa-IR" sz="2000" b="1" dirty="0" smtClean="0">
                <a:solidFill>
                  <a:srgbClr val="A50021"/>
                </a:solidFill>
                <a:cs typeface="B Mitra" pitchFamily="2" charset="-78"/>
              </a:rPr>
              <a:t>تعداد جمعیتی که پیامد در آن اتفاق افتاده (جمعیتی که افراد دارای پیامد متعلق به آن هستند)</a:t>
            </a:r>
          </a:p>
          <a:p>
            <a:pPr lvl="1" algn="just">
              <a:lnSpc>
                <a:spcPct val="90000"/>
              </a:lnSpc>
              <a:buFont typeface="Arial" pitchFamily="34" charset="0"/>
              <a:buNone/>
            </a:pPr>
            <a:r>
              <a:rPr lang="fa-IR" sz="2000" b="1" dirty="0" smtClean="0">
                <a:cs typeface="B Mitra" pitchFamily="2" charset="-78"/>
              </a:rPr>
              <a:t>    </a:t>
            </a:r>
            <a:r>
              <a:rPr lang="fa-IR" sz="2000" b="1" dirty="0" smtClean="0">
                <a:solidFill>
                  <a:srgbClr val="FF0000"/>
                </a:solidFill>
                <a:cs typeface="B Mitra" pitchFamily="2" charset="-78"/>
              </a:rPr>
              <a:t>(جمعیت در معرض خطر)</a:t>
            </a: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None/>
            </a:pPr>
            <a:r>
              <a:rPr lang="fa-IR" sz="2000" b="1" dirty="0" smtClean="0">
                <a:solidFill>
                  <a:srgbClr val="CC0000"/>
                </a:solidFill>
                <a:cs typeface="B Mitra" pitchFamily="2" charset="-78"/>
              </a:rPr>
              <a:t>میزان ها را معمولاً  در توانی از 10ضرب می کنند (100، 1000، 100000)</a:t>
            </a: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endParaRPr lang="fa-IR" dirty="0">
              <a:cs typeface="B Nazanin" pitchFamily="2" charset="-78"/>
            </a:endParaRPr>
          </a:p>
        </p:txBody>
      </p:sp>
      <p:sp>
        <p:nvSpPr>
          <p:cNvPr id="4" name="Line 8"/>
          <p:cNvSpPr>
            <a:spLocks noChangeShapeType="1"/>
          </p:cNvSpPr>
          <p:nvPr/>
        </p:nvSpPr>
        <p:spPr bwMode="auto">
          <a:xfrm>
            <a:off x="251520" y="5085184"/>
            <a:ext cx="4648200" cy="0"/>
          </a:xfrm>
          <a:prstGeom prst="line">
            <a:avLst/>
          </a:prstGeom>
          <a:noFill/>
          <a:ln w="50800">
            <a:solidFill>
              <a:srgbClr val="FF0000"/>
            </a:solidFill>
            <a:round/>
            <a:headEnd/>
            <a:tailEnd/>
          </a:ln>
        </p:spPr>
        <p:txBody>
          <a:bodyPr/>
          <a:lstStyle/>
          <a:p>
            <a:endParaRPr lang="fa-IR"/>
          </a:p>
        </p:txBody>
      </p:sp>
      <p:grpSp>
        <p:nvGrpSpPr>
          <p:cNvPr id="5" name="Group 9"/>
          <p:cNvGrpSpPr>
            <a:grpSpLocks/>
          </p:cNvGrpSpPr>
          <p:nvPr/>
        </p:nvGrpSpPr>
        <p:grpSpPr bwMode="auto">
          <a:xfrm>
            <a:off x="917203" y="5194176"/>
            <a:ext cx="693738" cy="371475"/>
            <a:chOff x="4014" y="2310"/>
            <a:chExt cx="946" cy="508"/>
          </a:xfrm>
        </p:grpSpPr>
        <p:sp>
          <p:nvSpPr>
            <p:cNvPr id="6" name="Freeform 10"/>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7" name="Freeform 11"/>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8" name="Freeform 12"/>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9" name="Freeform 13"/>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0" name="Freeform 14"/>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1" name="Freeform 15"/>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2" name="Freeform 16"/>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3" name="Freeform 17"/>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sp>
        <p:nvSpPr>
          <p:cNvPr id="14" name="Freeform 18"/>
          <p:cNvSpPr>
            <a:spLocks/>
          </p:cNvSpPr>
          <p:nvPr/>
        </p:nvSpPr>
        <p:spPr bwMode="auto">
          <a:xfrm>
            <a:off x="190128"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rgbClr val="FF0000"/>
          </a:solidFill>
          <a:ln w="0">
            <a:solidFill>
              <a:srgbClr val="000000"/>
            </a:solidFill>
            <a:round/>
            <a:headEnd/>
            <a:tailEnd/>
          </a:ln>
        </p:spPr>
        <p:txBody>
          <a:bodyPr/>
          <a:lstStyle/>
          <a:p>
            <a:endParaRPr lang="fa-IR"/>
          </a:p>
        </p:txBody>
      </p:sp>
      <p:sp>
        <p:nvSpPr>
          <p:cNvPr id="15" name="Freeform 19"/>
          <p:cNvSpPr>
            <a:spLocks/>
          </p:cNvSpPr>
          <p:nvPr/>
        </p:nvSpPr>
        <p:spPr bwMode="auto">
          <a:xfrm>
            <a:off x="239341" y="5194176"/>
            <a:ext cx="55562"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rgbClr val="FF0000"/>
          </a:solidFill>
          <a:ln w="0">
            <a:solidFill>
              <a:srgbClr val="000000"/>
            </a:solidFill>
            <a:round/>
            <a:headEnd/>
            <a:tailEnd/>
          </a:ln>
        </p:spPr>
        <p:txBody>
          <a:bodyPr/>
          <a:lstStyle/>
          <a:p>
            <a:endParaRPr lang="fa-IR"/>
          </a:p>
        </p:txBody>
      </p:sp>
      <p:sp>
        <p:nvSpPr>
          <p:cNvPr id="16" name="Freeform 20"/>
          <p:cNvSpPr>
            <a:spLocks/>
          </p:cNvSpPr>
          <p:nvPr/>
        </p:nvSpPr>
        <p:spPr bwMode="auto">
          <a:xfrm>
            <a:off x="731466" y="5265614"/>
            <a:ext cx="150812"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7" name="Freeform 21"/>
          <p:cNvSpPr>
            <a:spLocks/>
          </p:cNvSpPr>
          <p:nvPr/>
        </p:nvSpPr>
        <p:spPr bwMode="auto">
          <a:xfrm>
            <a:off x="779091" y="519893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8" name="Freeform 22"/>
          <p:cNvSpPr>
            <a:spLocks/>
          </p:cNvSpPr>
          <p:nvPr/>
        </p:nvSpPr>
        <p:spPr bwMode="auto">
          <a:xfrm>
            <a:off x="367928"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rgbClr val="FF0000"/>
          </a:solidFill>
          <a:ln w="0">
            <a:solidFill>
              <a:srgbClr val="000000"/>
            </a:solidFill>
            <a:round/>
            <a:headEnd/>
            <a:tailEnd/>
          </a:ln>
        </p:spPr>
        <p:txBody>
          <a:bodyPr/>
          <a:lstStyle/>
          <a:p>
            <a:endParaRPr lang="fa-IR"/>
          </a:p>
        </p:txBody>
      </p:sp>
      <p:sp>
        <p:nvSpPr>
          <p:cNvPr id="19" name="Freeform 23"/>
          <p:cNvSpPr>
            <a:spLocks/>
          </p:cNvSpPr>
          <p:nvPr/>
        </p:nvSpPr>
        <p:spPr bwMode="auto">
          <a:xfrm>
            <a:off x="412378" y="5194176"/>
            <a:ext cx="55563"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rgbClr val="FF0000"/>
          </a:solidFill>
          <a:ln w="0">
            <a:solidFill>
              <a:srgbClr val="000000"/>
            </a:solidFill>
            <a:round/>
            <a:headEnd/>
            <a:tailEnd/>
          </a:ln>
        </p:spPr>
        <p:txBody>
          <a:bodyPr/>
          <a:lstStyle/>
          <a:p>
            <a:endParaRPr lang="fa-IR"/>
          </a:p>
        </p:txBody>
      </p:sp>
      <p:sp>
        <p:nvSpPr>
          <p:cNvPr id="20" name="Freeform 24"/>
          <p:cNvSpPr>
            <a:spLocks/>
          </p:cNvSpPr>
          <p:nvPr/>
        </p:nvSpPr>
        <p:spPr bwMode="auto">
          <a:xfrm>
            <a:off x="555253"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21" name="Freeform 25"/>
          <p:cNvSpPr>
            <a:spLocks/>
          </p:cNvSpPr>
          <p:nvPr/>
        </p:nvSpPr>
        <p:spPr bwMode="auto">
          <a:xfrm>
            <a:off x="604466" y="5194176"/>
            <a:ext cx="55562"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nvGrpSpPr>
          <p:cNvPr id="22" name="Group 26"/>
          <p:cNvGrpSpPr>
            <a:grpSpLocks/>
          </p:cNvGrpSpPr>
          <p:nvPr/>
        </p:nvGrpSpPr>
        <p:grpSpPr bwMode="auto">
          <a:xfrm>
            <a:off x="1631578" y="5194176"/>
            <a:ext cx="692150" cy="371475"/>
            <a:chOff x="4014" y="2310"/>
            <a:chExt cx="946" cy="508"/>
          </a:xfrm>
        </p:grpSpPr>
        <p:sp>
          <p:nvSpPr>
            <p:cNvPr id="23" name="Freeform 27"/>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4" name="Freeform 28"/>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5" name="Freeform 29"/>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6" name="Freeform 30"/>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27" name="Freeform 31"/>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28" name="Freeform 32"/>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9" name="Freeform 33"/>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30" name="Freeform 34"/>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31" name="Group 35"/>
          <p:cNvGrpSpPr>
            <a:grpSpLocks/>
          </p:cNvGrpSpPr>
          <p:nvPr/>
        </p:nvGrpSpPr>
        <p:grpSpPr bwMode="auto">
          <a:xfrm>
            <a:off x="3050803" y="5194176"/>
            <a:ext cx="693738" cy="371475"/>
            <a:chOff x="4014" y="2310"/>
            <a:chExt cx="946" cy="508"/>
          </a:xfrm>
        </p:grpSpPr>
        <p:sp>
          <p:nvSpPr>
            <p:cNvPr id="32" name="Freeform 36"/>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33" name="Freeform 37"/>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34" name="Freeform 38"/>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35" name="Freeform 39"/>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36" name="Freeform 40"/>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37" name="Freeform 41"/>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38" name="Freeform 42"/>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39" name="Freeform 43"/>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40" name="Group 44"/>
          <p:cNvGrpSpPr>
            <a:grpSpLocks/>
          </p:cNvGrpSpPr>
          <p:nvPr/>
        </p:nvGrpSpPr>
        <p:grpSpPr bwMode="auto">
          <a:xfrm>
            <a:off x="2323728" y="5194176"/>
            <a:ext cx="692150" cy="371475"/>
            <a:chOff x="4014" y="2310"/>
            <a:chExt cx="946" cy="508"/>
          </a:xfrm>
        </p:grpSpPr>
        <p:sp>
          <p:nvSpPr>
            <p:cNvPr id="41" name="Freeform 45"/>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42" name="Freeform 46"/>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43" name="Freeform 47"/>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44" name="Freeform 48"/>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45" name="Freeform 49"/>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46" name="Freeform 50"/>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47" name="Freeform 51"/>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48" name="Freeform 52"/>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sp>
        <p:nvSpPr>
          <p:cNvPr id="49" name="Freeform 53"/>
          <p:cNvSpPr>
            <a:spLocks/>
          </p:cNvSpPr>
          <p:nvPr/>
        </p:nvSpPr>
        <p:spPr bwMode="auto">
          <a:xfrm>
            <a:off x="3765178"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50" name="Freeform 54"/>
          <p:cNvSpPr>
            <a:spLocks/>
          </p:cNvSpPr>
          <p:nvPr/>
        </p:nvSpPr>
        <p:spPr bwMode="auto">
          <a:xfrm>
            <a:off x="3814391" y="5194176"/>
            <a:ext cx="55562"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51" name="Freeform 55"/>
          <p:cNvSpPr>
            <a:spLocks/>
          </p:cNvSpPr>
          <p:nvPr/>
        </p:nvSpPr>
        <p:spPr bwMode="auto">
          <a:xfrm>
            <a:off x="4306516" y="5265614"/>
            <a:ext cx="150812"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52" name="Freeform 56"/>
          <p:cNvSpPr>
            <a:spLocks/>
          </p:cNvSpPr>
          <p:nvPr/>
        </p:nvSpPr>
        <p:spPr bwMode="auto">
          <a:xfrm>
            <a:off x="4354141" y="519893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53" name="Freeform 57"/>
          <p:cNvSpPr>
            <a:spLocks/>
          </p:cNvSpPr>
          <p:nvPr/>
        </p:nvSpPr>
        <p:spPr bwMode="auto">
          <a:xfrm>
            <a:off x="3942978"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54" name="Freeform 58"/>
          <p:cNvSpPr>
            <a:spLocks/>
          </p:cNvSpPr>
          <p:nvPr/>
        </p:nvSpPr>
        <p:spPr bwMode="auto">
          <a:xfrm>
            <a:off x="3987428" y="5194176"/>
            <a:ext cx="55563"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55" name="Freeform 59"/>
          <p:cNvSpPr>
            <a:spLocks/>
          </p:cNvSpPr>
          <p:nvPr/>
        </p:nvSpPr>
        <p:spPr bwMode="auto">
          <a:xfrm>
            <a:off x="4130303"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56" name="Freeform 60"/>
          <p:cNvSpPr>
            <a:spLocks/>
          </p:cNvSpPr>
          <p:nvPr/>
        </p:nvSpPr>
        <p:spPr bwMode="auto">
          <a:xfrm>
            <a:off x="4179516" y="5194176"/>
            <a:ext cx="55562"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nvGrpSpPr>
          <p:cNvPr id="57" name="Group 61"/>
          <p:cNvGrpSpPr>
            <a:grpSpLocks/>
          </p:cNvGrpSpPr>
          <p:nvPr/>
        </p:nvGrpSpPr>
        <p:grpSpPr bwMode="auto">
          <a:xfrm>
            <a:off x="190128" y="5619626"/>
            <a:ext cx="2133600" cy="371475"/>
            <a:chOff x="96" y="3572"/>
            <a:chExt cx="2914" cy="508"/>
          </a:xfrm>
        </p:grpSpPr>
        <p:grpSp>
          <p:nvGrpSpPr>
            <p:cNvPr id="58" name="Group 62"/>
            <p:cNvGrpSpPr>
              <a:grpSpLocks/>
            </p:cNvGrpSpPr>
            <p:nvPr/>
          </p:nvGrpSpPr>
          <p:grpSpPr bwMode="auto">
            <a:xfrm>
              <a:off x="1090" y="3572"/>
              <a:ext cx="946" cy="508"/>
              <a:chOff x="4014" y="2310"/>
              <a:chExt cx="946" cy="508"/>
            </a:xfrm>
          </p:grpSpPr>
          <p:sp>
            <p:nvSpPr>
              <p:cNvPr id="77" name="Freeform 63"/>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78" name="Freeform 64"/>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79" name="Freeform 65"/>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80" name="Freeform 66"/>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81" name="Freeform 67"/>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82" name="Freeform 68"/>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83" name="Freeform 69"/>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84" name="Freeform 70"/>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59" name="Group 71"/>
            <p:cNvGrpSpPr>
              <a:grpSpLocks/>
            </p:cNvGrpSpPr>
            <p:nvPr/>
          </p:nvGrpSpPr>
          <p:grpSpPr bwMode="auto">
            <a:xfrm>
              <a:off x="96" y="3572"/>
              <a:ext cx="946" cy="508"/>
              <a:chOff x="4014" y="2310"/>
              <a:chExt cx="946" cy="508"/>
            </a:xfrm>
          </p:grpSpPr>
          <p:sp>
            <p:nvSpPr>
              <p:cNvPr id="69" name="Freeform 72"/>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70" name="Freeform 73"/>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71" name="Freeform 74"/>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72" name="Freeform 75"/>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73" name="Freeform 76"/>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74" name="Freeform 77"/>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75" name="Freeform 78"/>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76" name="Freeform 79"/>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60" name="Group 80"/>
            <p:cNvGrpSpPr>
              <a:grpSpLocks/>
            </p:cNvGrpSpPr>
            <p:nvPr/>
          </p:nvGrpSpPr>
          <p:grpSpPr bwMode="auto">
            <a:xfrm>
              <a:off x="2064" y="3572"/>
              <a:ext cx="946" cy="508"/>
              <a:chOff x="4014" y="2310"/>
              <a:chExt cx="946" cy="508"/>
            </a:xfrm>
          </p:grpSpPr>
          <p:sp>
            <p:nvSpPr>
              <p:cNvPr id="61" name="Freeform 81"/>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62" name="Freeform 82"/>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63" name="Freeform 83"/>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64" name="Freeform 84"/>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65" name="Freeform 85"/>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66" name="Freeform 86"/>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67" name="Freeform 87"/>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68" name="Freeform 88"/>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grpSp>
        <p:nvGrpSpPr>
          <p:cNvPr id="85" name="Group 89"/>
          <p:cNvGrpSpPr>
            <a:grpSpLocks/>
          </p:cNvGrpSpPr>
          <p:nvPr/>
        </p:nvGrpSpPr>
        <p:grpSpPr bwMode="auto">
          <a:xfrm>
            <a:off x="3050803" y="5619626"/>
            <a:ext cx="693738" cy="371475"/>
            <a:chOff x="4014" y="2310"/>
            <a:chExt cx="946" cy="508"/>
          </a:xfrm>
        </p:grpSpPr>
        <p:sp>
          <p:nvSpPr>
            <p:cNvPr id="86" name="Freeform 90"/>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87" name="Freeform 91"/>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88" name="Freeform 92"/>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89" name="Freeform 93"/>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90" name="Freeform 94"/>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91" name="Freeform 95"/>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92" name="Freeform 96"/>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93" name="Freeform 97"/>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94" name="Group 98"/>
          <p:cNvGrpSpPr>
            <a:grpSpLocks/>
          </p:cNvGrpSpPr>
          <p:nvPr/>
        </p:nvGrpSpPr>
        <p:grpSpPr bwMode="auto">
          <a:xfrm>
            <a:off x="2323728" y="5619626"/>
            <a:ext cx="692150" cy="371475"/>
            <a:chOff x="4014" y="2310"/>
            <a:chExt cx="946" cy="508"/>
          </a:xfrm>
        </p:grpSpPr>
        <p:sp>
          <p:nvSpPr>
            <p:cNvPr id="95" name="Freeform 99"/>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96" name="Freeform 100"/>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97" name="Freeform 101"/>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98" name="Freeform 102"/>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99" name="Freeform 103"/>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00" name="Freeform 104"/>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01" name="Freeform 105"/>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02" name="Freeform 106"/>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sp>
        <p:nvSpPr>
          <p:cNvPr id="103" name="Freeform 107"/>
          <p:cNvSpPr>
            <a:spLocks/>
          </p:cNvSpPr>
          <p:nvPr/>
        </p:nvSpPr>
        <p:spPr bwMode="auto">
          <a:xfrm>
            <a:off x="3769864" y="5701441"/>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04" name="Freeform 108"/>
          <p:cNvSpPr>
            <a:spLocks/>
          </p:cNvSpPr>
          <p:nvPr/>
        </p:nvSpPr>
        <p:spPr bwMode="auto">
          <a:xfrm>
            <a:off x="3814391" y="5619626"/>
            <a:ext cx="55562"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05" name="Freeform 109"/>
          <p:cNvSpPr>
            <a:spLocks/>
          </p:cNvSpPr>
          <p:nvPr/>
        </p:nvSpPr>
        <p:spPr bwMode="auto">
          <a:xfrm>
            <a:off x="4306516" y="5691064"/>
            <a:ext cx="150812"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06" name="Freeform 110"/>
          <p:cNvSpPr>
            <a:spLocks/>
          </p:cNvSpPr>
          <p:nvPr/>
        </p:nvSpPr>
        <p:spPr bwMode="auto">
          <a:xfrm>
            <a:off x="4354141" y="562438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07" name="Freeform 111"/>
          <p:cNvSpPr>
            <a:spLocks/>
          </p:cNvSpPr>
          <p:nvPr/>
        </p:nvSpPr>
        <p:spPr bwMode="auto">
          <a:xfrm>
            <a:off x="3942978" y="568471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08" name="Freeform 112"/>
          <p:cNvSpPr>
            <a:spLocks/>
          </p:cNvSpPr>
          <p:nvPr/>
        </p:nvSpPr>
        <p:spPr bwMode="auto">
          <a:xfrm>
            <a:off x="3987428" y="5619626"/>
            <a:ext cx="55563"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09" name="Freeform 113"/>
          <p:cNvSpPr>
            <a:spLocks/>
          </p:cNvSpPr>
          <p:nvPr/>
        </p:nvSpPr>
        <p:spPr bwMode="auto">
          <a:xfrm>
            <a:off x="4130303" y="568471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10" name="Freeform 114"/>
          <p:cNvSpPr>
            <a:spLocks/>
          </p:cNvSpPr>
          <p:nvPr/>
        </p:nvSpPr>
        <p:spPr bwMode="auto">
          <a:xfrm>
            <a:off x="4179516" y="5619626"/>
            <a:ext cx="55562"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sp>
        <p:nvSpPr>
          <p:cNvPr id="111" name="Freeform 115"/>
          <p:cNvSpPr>
            <a:spLocks/>
          </p:cNvSpPr>
          <p:nvPr/>
        </p:nvSpPr>
        <p:spPr bwMode="auto">
          <a:xfrm>
            <a:off x="4685928" y="5265614"/>
            <a:ext cx="150813"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12" name="Freeform 116"/>
          <p:cNvSpPr>
            <a:spLocks/>
          </p:cNvSpPr>
          <p:nvPr/>
        </p:nvSpPr>
        <p:spPr bwMode="auto">
          <a:xfrm>
            <a:off x="4733553" y="519893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13" name="Freeform 117"/>
          <p:cNvSpPr>
            <a:spLocks/>
          </p:cNvSpPr>
          <p:nvPr/>
        </p:nvSpPr>
        <p:spPr bwMode="auto">
          <a:xfrm>
            <a:off x="4509716" y="5259264"/>
            <a:ext cx="150812"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14" name="Freeform 118"/>
          <p:cNvSpPr>
            <a:spLocks/>
          </p:cNvSpPr>
          <p:nvPr/>
        </p:nvSpPr>
        <p:spPr bwMode="auto">
          <a:xfrm>
            <a:off x="4558928" y="5194176"/>
            <a:ext cx="55563"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sp>
        <p:nvSpPr>
          <p:cNvPr id="115" name="Freeform 119"/>
          <p:cNvSpPr>
            <a:spLocks/>
          </p:cNvSpPr>
          <p:nvPr/>
        </p:nvSpPr>
        <p:spPr bwMode="auto">
          <a:xfrm>
            <a:off x="4685928" y="5691064"/>
            <a:ext cx="150813"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16" name="Freeform 120"/>
          <p:cNvSpPr>
            <a:spLocks/>
          </p:cNvSpPr>
          <p:nvPr/>
        </p:nvSpPr>
        <p:spPr bwMode="auto">
          <a:xfrm>
            <a:off x="4733553" y="562438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17" name="Freeform 121"/>
          <p:cNvSpPr>
            <a:spLocks/>
          </p:cNvSpPr>
          <p:nvPr/>
        </p:nvSpPr>
        <p:spPr bwMode="auto">
          <a:xfrm>
            <a:off x="4509716" y="5684714"/>
            <a:ext cx="150812"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18" name="Freeform 122"/>
          <p:cNvSpPr>
            <a:spLocks/>
          </p:cNvSpPr>
          <p:nvPr/>
        </p:nvSpPr>
        <p:spPr bwMode="auto">
          <a:xfrm>
            <a:off x="4558928" y="5619626"/>
            <a:ext cx="55563"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nvGrpSpPr>
          <p:cNvPr id="120" name="Group 124"/>
          <p:cNvGrpSpPr>
            <a:grpSpLocks/>
          </p:cNvGrpSpPr>
          <p:nvPr/>
        </p:nvGrpSpPr>
        <p:grpSpPr bwMode="auto">
          <a:xfrm>
            <a:off x="2051720" y="4293096"/>
            <a:ext cx="648072" cy="734442"/>
            <a:chOff x="4224" y="1686"/>
            <a:chExt cx="448" cy="508"/>
          </a:xfrm>
        </p:grpSpPr>
        <p:sp>
          <p:nvSpPr>
            <p:cNvPr id="122" name="Freeform 125"/>
            <p:cNvSpPr>
              <a:spLocks/>
            </p:cNvSpPr>
            <p:nvPr/>
          </p:nvSpPr>
          <p:spPr bwMode="auto">
            <a:xfrm>
              <a:off x="4465" y="1783"/>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rgbClr val="FF0000"/>
            </a:solidFill>
            <a:ln w="0">
              <a:solidFill>
                <a:srgbClr val="000000"/>
              </a:solidFill>
              <a:round/>
              <a:headEnd/>
              <a:tailEnd/>
            </a:ln>
          </p:spPr>
          <p:txBody>
            <a:bodyPr/>
            <a:lstStyle/>
            <a:p>
              <a:endParaRPr lang="fa-IR"/>
            </a:p>
          </p:txBody>
        </p:sp>
        <p:sp>
          <p:nvSpPr>
            <p:cNvPr id="123" name="Freeform 126"/>
            <p:cNvSpPr>
              <a:spLocks/>
            </p:cNvSpPr>
            <p:nvPr/>
          </p:nvSpPr>
          <p:spPr bwMode="auto">
            <a:xfrm>
              <a:off x="4532" y="1693"/>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rgbClr val="FF0000"/>
            </a:solidFill>
            <a:ln w="0">
              <a:solidFill>
                <a:srgbClr val="000000"/>
              </a:solidFill>
              <a:round/>
              <a:headEnd/>
              <a:tailEnd/>
            </a:ln>
          </p:spPr>
          <p:txBody>
            <a:bodyPr/>
            <a:lstStyle/>
            <a:p>
              <a:endParaRPr lang="fa-IR"/>
            </a:p>
          </p:txBody>
        </p:sp>
        <p:sp>
          <p:nvSpPr>
            <p:cNvPr id="124" name="Freeform 127"/>
            <p:cNvSpPr>
              <a:spLocks/>
            </p:cNvSpPr>
            <p:nvPr/>
          </p:nvSpPr>
          <p:spPr bwMode="auto">
            <a:xfrm>
              <a:off x="4224" y="1776"/>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rgbClr val="FF0000"/>
            </a:solidFill>
            <a:ln w="0">
              <a:solidFill>
                <a:srgbClr val="000000"/>
              </a:solidFill>
              <a:round/>
              <a:headEnd/>
              <a:tailEnd/>
            </a:ln>
          </p:spPr>
          <p:txBody>
            <a:bodyPr/>
            <a:lstStyle/>
            <a:p>
              <a:endParaRPr lang="fa-IR"/>
            </a:p>
          </p:txBody>
        </p:sp>
        <p:sp>
          <p:nvSpPr>
            <p:cNvPr id="125" name="Freeform 128"/>
            <p:cNvSpPr>
              <a:spLocks/>
            </p:cNvSpPr>
            <p:nvPr/>
          </p:nvSpPr>
          <p:spPr bwMode="auto">
            <a:xfrm>
              <a:off x="4292" y="1686"/>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rgbClr val="FF0000"/>
            </a:solidFill>
            <a:ln w="0">
              <a:solidFill>
                <a:srgbClr val="000000"/>
              </a:solidFill>
              <a:round/>
              <a:headEnd/>
              <a:tailEnd/>
            </a:ln>
          </p:spPr>
          <p:txBody>
            <a:bodyPr/>
            <a:lstStyle/>
            <a:p>
              <a:endParaRPr lang="fa-I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مثال</a:t>
            </a:r>
            <a:endParaRPr lang="fa-IR" dirty="0">
              <a:cs typeface="B Titr"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میزان مرگ و میر خام</a:t>
            </a:r>
          </a:p>
          <a:p>
            <a:pPr>
              <a:buNone/>
            </a:pPr>
            <a:r>
              <a:rPr lang="fa-IR" dirty="0" smtClean="0">
                <a:cs typeface="B Nazanin" pitchFamily="2" charset="-78"/>
              </a:rPr>
              <a:t>در سال 1392 تعداد مرگ در یک منطقه 80000نفری 400 مورد بوده است میزان مرگ و میر خام این منطقه چند است؟</a:t>
            </a:r>
          </a:p>
          <a:p>
            <a:pPr algn="l">
              <a:buNone/>
            </a:pPr>
            <a:r>
              <a:rPr lang="en-US" dirty="0" smtClean="0">
                <a:solidFill>
                  <a:srgbClr val="FF0000"/>
                </a:solidFill>
                <a:cs typeface="B Nazanin" pitchFamily="2" charset="-78"/>
              </a:rPr>
              <a:t>400/80000=0.005                    0.005*1000=5</a:t>
            </a:r>
          </a:p>
          <a:p>
            <a:pPr>
              <a:buNone/>
            </a:pPr>
            <a:r>
              <a:rPr lang="fa-IR" dirty="0" smtClean="0">
                <a:cs typeface="B Nazanin" pitchFamily="2" charset="-78"/>
              </a:rPr>
              <a:t>از هر 1000 نفر جمعیت 5 نفر فوت نموده اند</a:t>
            </a:r>
            <a:endParaRPr lang="fa-IR" dirty="0">
              <a:cs typeface="B Nazanin"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620688"/>
            <a:ext cx="8229600" cy="864096"/>
          </a:xfrm>
        </p:spPr>
        <p:txBody>
          <a:bodyPr/>
          <a:lstStyle/>
          <a:p>
            <a:pPr algn="ctr"/>
            <a:r>
              <a:rPr lang="fa-IR" dirty="0" smtClean="0">
                <a:cs typeface="B Titr" pitchFamily="2" charset="-78"/>
              </a:rPr>
              <a:t>انواع میزانها</a:t>
            </a:r>
            <a:endParaRPr lang="fa-IR" dirty="0">
              <a:cs typeface="B Titr" pitchFamily="2" charset="-78"/>
            </a:endParaRPr>
          </a:p>
        </p:txBody>
      </p:sp>
      <p:sp>
        <p:nvSpPr>
          <p:cNvPr id="3" name="Content Placeholder 2"/>
          <p:cNvSpPr>
            <a:spLocks noGrp="1"/>
          </p:cNvSpPr>
          <p:nvPr>
            <p:ph idx="1"/>
          </p:nvPr>
        </p:nvSpPr>
        <p:spPr>
          <a:xfrm>
            <a:off x="179512" y="1412776"/>
            <a:ext cx="8784976" cy="5161760"/>
          </a:xfrm>
        </p:spPr>
        <p:txBody>
          <a:bodyPr>
            <a:normAutofit fontScale="92500"/>
          </a:bodyPr>
          <a:lstStyle/>
          <a:p>
            <a:pPr algn="just" eaLnBrk="0" hangingPunct="0">
              <a:spcBef>
                <a:spcPct val="50000"/>
              </a:spcBef>
            </a:pPr>
            <a:r>
              <a:rPr lang="ar-SA" b="1" dirty="0" smtClean="0">
                <a:solidFill>
                  <a:srgbClr val="CC0000"/>
                </a:solidFill>
                <a:latin typeface="Times New Roman" pitchFamily="18" charset="0"/>
                <a:cs typeface="B Nazanin" pitchFamily="2" charset="-78"/>
              </a:rPr>
              <a:t>ميزان</a:t>
            </a:r>
            <a:r>
              <a:rPr lang="ar-SA" b="1" dirty="0" smtClean="0">
                <a:solidFill>
                  <a:srgbClr val="CC0000"/>
                </a:solidFill>
                <a:latin typeface="Times New Roman" pitchFamily="18" charset="0"/>
                <a:cs typeface="Titr" pitchFamily="2" charset="-78"/>
              </a:rPr>
              <a:t>‌</a:t>
            </a:r>
            <a:r>
              <a:rPr lang="ar-SA" b="1" dirty="0" smtClean="0">
                <a:solidFill>
                  <a:srgbClr val="CC0000"/>
                </a:solidFill>
                <a:latin typeface="Times New Roman" pitchFamily="18" charset="0"/>
                <a:cs typeface="B Nazanin" pitchFamily="2" charset="-78"/>
              </a:rPr>
              <a:t>هاي خام</a:t>
            </a:r>
            <a:r>
              <a:rPr lang="fa-IR" b="1" dirty="0" smtClean="0">
                <a:solidFill>
                  <a:srgbClr val="CC0000"/>
                </a:solidFill>
                <a:latin typeface="Times New Roman" pitchFamily="18" charset="0"/>
                <a:cs typeface="B Nazanin" pitchFamily="2" charset="-78"/>
              </a:rPr>
              <a:t>:</a:t>
            </a:r>
            <a:endParaRPr lang="en-US" b="1" dirty="0" smtClean="0">
              <a:solidFill>
                <a:srgbClr val="CC0000"/>
              </a:solidFill>
              <a:latin typeface="Times New Roman" pitchFamily="18" charset="0"/>
              <a:cs typeface="B Nazanin" pitchFamily="2" charset="-78"/>
            </a:endParaRPr>
          </a:p>
          <a:p>
            <a:pPr algn="just" eaLnBrk="0" hangingPunct="0">
              <a:spcBef>
                <a:spcPct val="50000"/>
              </a:spcBef>
              <a:buNone/>
            </a:pPr>
            <a:r>
              <a:rPr lang="ar-SA" dirty="0" smtClean="0">
                <a:latin typeface="Times New Roman" pitchFamily="18" charset="0"/>
                <a:cs typeface="B Nazanin" pitchFamily="2" charset="-78"/>
              </a:rPr>
              <a:t>مخرج اين ميزان</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ها را كل جمعيت تشكيل مي</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دهند مثل ميزان خام مرگ</a:t>
            </a:r>
            <a:r>
              <a:rPr lang="fa-IR" dirty="0" smtClean="0">
                <a:latin typeface="Times New Roman" pitchFamily="18" charset="0"/>
                <a:cs typeface="B Nazanin" pitchFamily="2" charset="-78"/>
              </a:rPr>
              <a:t> یا </a:t>
            </a:r>
            <a:r>
              <a:rPr lang="ar-SA" dirty="0" smtClean="0">
                <a:latin typeface="Times New Roman" pitchFamily="18" charset="0"/>
                <a:cs typeface="B Nazanin" pitchFamily="2" charset="-78"/>
              </a:rPr>
              <a:t>ميزان خام</a:t>
            </a:r>
            <a:r>
              <a:rPr lang="ar-SA" dirty="0" smtClean="0">
                <a:latin typeface="Times New Roman" pitchFamily="18" charset="0"/>
                <a:cs typeface="B Titr" pitchFamily="2" charset="-78"/>
              </a:rPr>
              <a:t> </a:t>
            </a:r>
            <a:r>
              <a:rPr lang="ar-SA" dirty="0" smtClean="0">
                <a:latin typeface="Times New Roman" pitchFamily="18" charset="0"/>
                <a:cs typeface="B Nazanin" pitchFamily="2" charset="-78"/>
              </a:rPr>
              <a:t>تولد</a:t>
            </a:r>
            <a:r>
              <a:rPr lang="fa-IR" dirty="0" smtClean="0">
                <a:latin typeface="Times New Roman" pitchFamily="18" charset="0"/>
                <a:cs typeface="B Nazanin" pitchFamily="2" charset="-78"/>
              </a:rPr>
              <a:t> در سال</a:t>
            </a:r>
          </a:p>
          <a:p>
            <a:pPr algn="just" eaLnBrk="0" hangingPunct="0">
              <a:spcBef>
                <a:spcPct val="50000"/>
              </a:spcBef>
              <a:buNone/>
            </a:pPr>
            <a:r>
              <a:rPr lang="fa-IR" dirty="0" smtClean="0">
                <a:latin typeface="Times New Roman" pitchFamily="18" charset="0"/>
                <a:cs typeface="B Nazanin" pitchFamily="2" charset="-78"/>
              </a:rPr>
              <a:t>نام دیگر: میزان غیر استاندارد</a:t>
            </a:r>
            <a:endParaRPr lang="en-US" dirty="0" smtClean="0">
              <a:latin typeface="Times New Roman" pitchFamily="18" charset="0"/>
              <a:cs typeface="B Nazanin" pitchFamily="2" charset="-78"/>
            </a:endParaRPr>
          </a:p>
          <a:p>
            <a:pPr algn="just" eaLnBrk="0" hangingPunct="0">
              <a:spcBef>
                <a:spcPct val="50000"/>
              </a:spcBef>
            </a:pPr>
            <a:r>
              <a:rPr lang="ar-SA" b="1" dirty="0" smtClean="0">
                <a:solidFill>
                  <a:srgbClr val="CC0000"/>
                </a:solidFill>
                <a:latin typeface="Times New Roman" pitchFamily="18" charset="0"/>
                <a:cs typeface="B Nazanin" pitchFamily="2" charset="-78"/>
              </a:rPr>
              <a:t>ميزانهاي خاص</a:t>
            </a:r>
            <a:r>
              <a:rPr lang="en-US" b="1" dirty="0" smtClean="0">
                <a:solidFill>
                  <a:srgbClr val="CC0000"/>
                </a:solidFill>
                <a:latin typeface="Times New Roman" pitchFamily="18" charset="0"/>
                <a:cs typeface="B Nazanin" pitchFamily="2" charset="-78"/>
              </a:rPr>
              <a:t>:</a:t>
            </a:r>
            <a:r>
              <a:rPr lang="fa-IR" b="1" dirty="0" smtClean="0">
                <a:solidFill>
                  <a:srgbClr val="CC0000"/>
                </a:solidFill>
                <a:latin typeface="Times New Roman" pitchFamily="18" charset="0"/>
                <a:cs typeface="B Nazanin" pitchFamily="2" charset="-78"/>
              </a:rPr>
              <a:t> </a:t>
            </a:r>
            <a:endParaRPr lang="en-US" b="1" dirty="0" smtClean="0">
              <a:solidFill>
                <a:srgbClr val="CC0000"/>
              </a:solidFill>
              <a:latin typeface="Times New Roman" pitchFamily="18" charset="0"/>
              <a:cs typeface="B Nazanin" pitchFamily="2" charset="-78"/>
            </a:endParaRPr>
          </a:p>
          <a:p>
            <a:pPr algn="just" eaLnBrk="0" hangingPunct="0">
              <a:spcBef>
                <a:spcPct val="50000"/>
              </a:spcBef>
              <a:buNone/>
            </a:pPr>
            <a:r>
              <a:rPr lang="ar-SA" dirty="0" smtClean="0">
                <a:latin typeface="Times New Roman" pitchFamily="18" charset="0"/>
                <a:cs typeface="B Nazanin" pitchFamily="2" charset="-78"/>
              </a:rPr>
              <a:t>مخرج اين ميزان</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ها را گروههاي خاصي تشكيل مي</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دهند مثل</a:t>
            </a:r>
            <a:r>
              <a:rPr lang="fa-IR" dirty="0" smtClean="0">
                <a:latin typeface="Times New Roman" pitchFamily="18" charset="0"/>
                <a:cs typeface="B Nazanin" pitchFamily="2" charset="-78"/>
              </a:rPr>
              <a:t> میزانهای</a:t>
            </a:r>
            <a:r>
              <a:rPr lang="ar-SA" dirty="0" smtClean="0">
                <a:latin typeface="Times New Roman" pitchFamily="18" charset="0"/>
                <a:cs typeface="B Nazanin" pitchFamily="2" charset="-78"/>
              </a:rPr>
              <a:t> </a:t>
            </a:r>
            <a:r>
              <a:rPr lang="fa-IR" dirty="0" smtClean="0">
                <a:latin typeface="Times New Roman" pitchFamily="18" charset="0"/>
                <a:cs typeface="B Nazanin" pitchFamily="2" charset="-78"/>
              </a:rPr>
              <a:t>اختصاصی</a:t>
            </a:r>
            <a:r>
              <a:rPr lang="fa-IR" b="1" u="sng" dirty="0" smtClean="0">
                <a:latin typeface="Times New Roman" pitchFamily="18" charset="0"/>
                <a:cs typeface="B Nazanin" pitchFamily="2" charset="-78"/>
              </a:rPr>
              <a:t>سنی</a:t>
            </a:r>
            <a:r>
              <a:rPr lang="fa-IR" dirty="0" smtClean="0">
                <a:latin typeface="Times New Roman" pitchFamily="18" charset="0"/>
                <a:cs typeface="B Nazanin" pitchFamily="2" charset="-78"/>
              </a:rPr>
              <a:t> </a:t>
            </a:r>
            <a:r>
              <a:rPr lang="ar-SA" dirty="0" smtClean="0">
                <a:latin typeface="Times New Roman" pitchFamily="18" charset="0"/>
                <a:cs typeface="B Nazanin" pitchFamily="2" charset="-78"/>
              </a:rPr>
              <a:t>مرگ</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ومير</a:t>
            </a:r>
            <a:r>
              <a:rPr lang="fa-IR" dirty="0" smtClean="0">
                <a:latin typeface="Times New Roman" pitchFamily="18" charset="0"/>
                <a:cs typeface="B Nazanin" pitchFamily="2" charset="-78"/>
              </a:rPr>
              <a:t> برای گروههای مختلف سنی (با فاصله 5 سال)</a:t>
            </a:r>
            <a:endParaRPr lang="en-US" dirty="0" smtClean="0">
              <a:latin typeface="Times New Roman" pitchFamily="18" charset="0"/>
              <a:cs typeface="B Nazanin" pitchFamily="2" charset="-78"/>
            </a:endParaRPr>
          </a:p>
          <a:p>
            <a:pPr algn="just" eaLnBrk="0" hangingPunct="0">
              <a:spcBef>
                <a:spcPct val="50000"/>
              </a:spcBef>
            </a:pPr>
            <a:r>
              <a:rPr lang="ar-SA" b="1" dirty="0" smtClean="0">
                <a:solidFill>
                  <a:srgbClr val="CC0000"/>
                </a:solidFill>
                <a:latin typeface="Times New Roman" pitchFamily="18" charset="0"/>
                <a:cs typeface="B Nazanin" pitchFamily="2" charset="-78"/>
              </a:rPr>
              <a:t>ميزان</a:t>
            </a:r>
            <a:r>
              <a:rPr lang="ar-SA" b="1" dirty="0" smtClean="0">
                <a:solidFill>
                  <a:srgbClr val="CC0000"/>
                </a:solidFill>
                <a:latin typeface="Times New Roman" pitchFamily="18" charset="0"/>
                <a:cs typeface="Titr" pitchFamily="2" charset="-78"/>
              </a:rPr>
              <a:t>‌</a:t>
            </a:r>
            <a:r>
              <a:rPr lang="ar-SA" b="1" dirty="0" smtClean="0">
                <a:solidFill>
                  <a:srgbClr val="CC0000"/>
                </a:solidFill>
                <a:latin typeface="Times New Roman" pitchFamily="18" charset="0"/>
                <a:cs typeface="B Nazanin" pitchFamily="2" charset="-78"/>
              </a:rPr>
              <a:t>هاي استاندارد</a:t>
            </a:r>
            <a:r>
              <a:rPr lang="en-US" b="1" dirty="0" smtClean="0">
                <a:solidFill>
                  <a:srgbClr val="CC0000"/>
                </a:solidFill>
                <a:latin typeface="Times New Roman" pitchFamily="18" charset="0"/>
                <a:cs typeface="B Nazanin" pitchFamily="2" charset="-78"/>
              </a:rPr>
              <a:t>:</a:t>
            </a:r>
          </a:p>
          <a:p>
            <a:pPr algn="just" eaLnBrk="0" hangingPunct="0">
              <a:spcBef>
                <a:spcPct val="50000"/>
              </a:spcBef>
              <a:buNone/>
            </a:pPr>
            <a:r>
              <a:rPr lang="ar-SA" dirty="0" smtClean="0">
                <a:latin typeface="Times New Roman" pitchFamily="18" charset="0"/>
                <a:cs typeface="B Nazanin" pitchFamily="2" charset="-78"/>
              </a:rPr>
              <a:t>اين ميزان</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ها برحسب سن يا جنس </a:t>
            </a:r>
            <a:r>
              <a:rPr lang="fa-IR" dirty="0" smtClean="0">
                <a:latin typeface="Times New Roman" pitchFamily="18" charset="0"/>
                <a:cs typeface="B Nazanin" pitchFamily="2" charset="-78"/>
              </a:rPr>
              <a:t> استانداردسازی شده یا تطبیق </a:t>
            </a:r>
            <a:r>
              <a:rPr lang="ar-SA" dirty="0" smtClean="0">
                <a:latin typeface="Times New Roman" pitchFamily="18" charset="0"/>
                <a:cs typeface="B Nazanin" pitchFamily="2" charset="-78"/>
              </a:rPr>
              <a:t>داده مي</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شوند</a:t>
            </a:r>
            <a:r>
              <a:rPr lang="en-US" dirty="0" smtClean="0">
                <a:latin typeface="Times New Roman" pitchFamily="18" charset="0"/>
                <a:cs typeface="B Nazanin" pitchFamily="2" charset="-78"/>
              </a:rPr>
              <a:t>.</a:t>
            </a:r>
          </a:p>
          <a:p>
            <a:pPr algn="just"/>
            <a:endParaRPr lang="fa-IR" dirty="0">
              <a:cs typeface="B Nazanin"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Titr" pitchFamily="2" charset="-78"/>
              </a:rPr>
              <a:t>برخی شاخصهای استخراجی از زیج حیاتی</a:t>
            </a:r>
            <a:endParaRPr lang="fa-IR" dirty="0">
              <a:cs typeface="B Titr"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میزان موالید خام</a:t>
            </a:r>
          </a:p>
          <a:p>
            <a:r>
              <a:rPr lang="fa-IR" dirty="0" smtClean="0">
                <a:cs typeface="B Nazanin" pitchFamily="2" charset="-78"/>
              </a:rPr>
              <a:t>میزان باروری عمومی </a:t>
            </a:r>
          </a:p>
          <a:p>
            <a:r>
              <a:rPr lang="fa-IR" dirty="0" smtClean="0">
                <a:cs typeface="B Nazanin" pitchFamily="2" charset="-78"/>
              </a:rPr>
              <a:t>میزان باروری کلی</a:t>
            </a:r>
          </a:p>
          <a:p>
            <a:r>
              <a:rPr lang="fa-IR" dirty="0" smtClean="0">
                <a:cs typeface="B Nazanin" pitchFamily="2" charset="-78"/>
              </a:rPr>
              <a:t>میزان مرگ ومیر خام</a:t>
            </a:r>
          </a:p>
          <a:p>
            <a:r>
              <a:rPr lang="fa-IR" dirty="0" smtClean="0">
                <a:cs typeface="B Nazanin" pitchFamily="2" charset="-78"/>
              </a:rPr>
              <a:t>میزان مرگ کودکان زیر 5 سال</a:t>
            </a:r>
          </a:p>
          <a:p>
            <a:r>
              <a:rPr lang="fa-IR" dirty="0" smtClean="0">
                <a:cs typeface="B Nazanin" pitchFamily="2" charset="-78"/>
              </a:rPr>
              <a:t>نسبت جنسی</a:t>
            </a:r>
          </a:p>
          <a:p>
            <a:r>
              <a:rPr lang="fa-IR" dirty="0" smtClean="0">
                <a:cs typeface="B Nazanin" pitchFamily="2" charset="-78"/>
              </a:rPr>
              <a:t>درصد مرده زایی</a:t>
            </a:r>
          </a:p>
          <a:p>
            <a:r>
              <a:rPr lang="fa-IR" dirty="0" smtClean="0">
                <a:cs typeface="B Nazanin" pitchFamily="2" charset="-78"/>
              </a:rPr>
              <a:t>درصد چند قلویی </a:t>
            </a:r>
          </a:p>
          <a:p>
            <a:r>
              <a:rPr lang="fa-IR" dirty="0" smtClean="0">
                <a:cs typeface="B Nazanin" pitchFamily="2" charset="-78"/>
              </a:rPr>
              <a:t>.....</a:t>
            </a:r>
            <a:endParaRPr lang="fa-IR" dirty="0">
              <a:cs typeface="B Nazanin" pitchFamily="2" charset="-7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5" name="Group 648"/>
          <p:cNvGraphicFramePr>
            <a:graphicFrameLocks noGrp="1"/>
          </p:cNvGraphicFramePr>
          <p:nvPr/>
        </p:nvGraphicFramePr>
        <p:xfrm>
          <a:off x="179512" y="-1"/>
          <a:ext cx="8587680" cy="6858006"/>
        </p:xfrm>
        <a:graphic>
          <a:graphicData uri="http://schemas.openxmlformats.org/drawingml/2006/table">
            <a:tbl>
              <a:tblPr rtl="1"/>
              <a:tblGrid>
                <a:gridCol w="2644306"/>
                <a:gridCol w="733652"/>
                <a:gridCol w="661077"/>
                <a:gridCol w="661076"/>
                <a:gridCol w="659498"/>
                <a:gridCol w="661077"/>
                <a:gridCol w="659498"/>
                <a:gridCol w="659498"/>
                <a:gridCol w="662654"/>
                <a:gridCol w="585344"/>
              </a:tblGrid>
              <a:tr h="306161">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            منطقه و جنس</a:t>
                      </a:r>
                      <a:br>
                        <a:rPr kumimoji="0" lang="fa-IR" sz="1400" b="1" i="0" u="none" strike="noStrike" cap="none" normalizeH="0" baseline="0" dirty="0" smtClean="0">
                          <a:ln>
                            <a:noFill/>
                          </a:ln>
                          <a:solidFill>
                            <a:schemeClr val="tx1"/>
                          </a:solidFill>
                          <a:effectLst/>
                          <a:latin typeface="B Nazanin" pitchFamily="2" charset="-78"/>
                          <a:cs typeface="Nazanin" pitchFamily="2" charset="-78"/>
                        </a:rPr>
                      </a:br>
                      <a:r>
                        <a:rPr kumimoji="0" lang="fa-IR" sz="1400" b="1" i="0" u="none" strike="noStrike" cap="none" normalizeH="0" baseline="0" dirty="0" smtClean="0">
                          <a:ln>
                            <a:noFill/>
                          </a:ln>
                          <a:solidFill>
                            <a:schemeClr val="tx1"/>
                          </a:solidFill>
                          <a:effectLst/>
                          <a:latin typeface="B Nazanin" pitchFamily="2" charset="-78"/>
                          <a:cs typeface="Nazanin" pitchFamily="2" charset="-78"/>
                        </a:rPr>
                        <a:t/>
                      </a:r>
                      <a:br>
                        <a:rPr kumimoji="0" lang="fa-IR" sz="1400" b="1" i="0" u="none" strike="noStrike" cap="none" normalizeH="0" baseline="0" dirty="0" smtClean="0">
                          <a:ln>
                            <a:noFill/>
                          </a:ln>
                          <a:solidFill>
                            <a:schemeClr val="tx1"/>
                          </a:solidFill>
                          <a:effectLst/>
                          <a:latin typeface="B Nazanin" pitchFamily="2" charset="-78"/>
                          <a:cs typeface="Nazanin" pitchFamily="2" charset="-78"/>
                        </a:rPr>
                      </a:br>
                      <a:r>
                        <a:rPr kumimoji="0" lang="fa-IR" sz="1400" b="1" i="0" u="none" strike="noStrike" cap="none" normalizeH="0" baseline="0" dirty="0" smtClean="0">
                          <a:ln>
                            <a:noFill/>
                          </a:ln>
                          <a:solidFill>
                            <a:schemeClr val="tx1"/>
                          </a:solidFill>
                          <a:effectLst/>
                          <a:latin typeface="B Nazanin" pitchFamily="2" charset="-78"/>
                          <a:cs typeface="Nazanin" pitchFamily="2" charset="-78"/>
                        </a:rPr>
                        <a:t>سن (سال)</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lnBlToTr>
                      <a:noFill/>
                    </a:lnBlToTr>
                    <a:noFill/>
                  </a:tcPr>
                </a:tc>
                <a:tc grid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روستاي اصلي</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grid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روستاي قمر</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grid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كل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r>
              <a:tr h="428625">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مرد</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زن</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مرد</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زن</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مرد</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زن</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كمتر از يكسال</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1 تا 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5تا 9سال</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10تا 14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15تا 19سال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20تا 24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25تا 29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30 تا 34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35 تا 39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40 تا 44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45 تا 49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50 تا 54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55 تا 59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60 تا 64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65 تا 69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70 تا 74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75 تا 79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80 تا 84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85 سال و بيشتر</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جمع</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936104"/>
          </a:xfrm>
        </p:spPr>
        <p:txBody>
          <a:bodyPr>
            <a:normAutofit/>
          </a:bodyPr>
          <a:lstStyle/>
          <a:p>
            <a:pPr algn="ctr"/>
            <a:r>
              <a:rPr lang="fa-IR" sz="3600" dirty="0" smtClean="0">
                <a:cs typeface="B Titr" pitchFamily="2" charset="-78"/>
              </a:rPr>
              <a:t>شاخصهای قابل استخراج از جدول جمعیت</a:t>
            </a:r>
            <a:endParaRPr lang="fa-IR" sz="3600" dirty="0">
              <a:cs typeface="B Titr" pitchFamily="2" charset="-78"/>
            </a:endParaRPr>
          </a:p>
        </p:txBody>
      </p:sp>
      <p:sp>
        <p:nvSpPr>
          <p:cNvPr id="3" name="Content Placeholder 2"/>
          <p:cNvSpPr>
            <a:spLocks noGrp="1"/>
          </p:cNvSpPr>
          <p:nvPr>
            <p:ph idx="1"/>
          </p:nvPr>
        </p:nvSpPr>
        <p:spPr>
          <a:xfrm>
            <a:off x="467544" y="1628800"/>
            <a:ext cx="8229600" cy="5040560"/>
          </a:xfrm>
        </p:spPr>
        <p:txBody>
          <a:bodyPr/>
          <a:lstStyle/>
          <a:p>
            <a:r>
              <a:rPr lang="fa-IR" dirty="0" smtClean="0">
                <a:cs typeface="B Nazanin" pitchFamily="2" charset="-78"/>
              </a:rPr>
              <a:t>درصد گروه سنی زیر یکسال</a:t>
            </a:r>
          </a:p>
          <a:p>
            <a:pPr>
              <a:buNone/>
            </a:pPr>
            <a:endParaRPr lang="fa-IR" dirty="0" smtClean="0">
              <a:cs typeface="B Nazanin" pitchFamily="2" charset="-78"/>
            </a:endParaRPr>
          </a:p>
          <a:p>
            <a:r>
              <a:rPr lang="fa-IR" dirty="0" smtClean="0">
                <a:cs typeface="B Nazanin" pitchFamily="2" charset="-78"/>
              </a:rPr>
              <a:t>درصد گروه سنی زیر 5 سال</a:t>
            </a:r>
          </a:p>
          <a:p>
            <a:pPr>
              <a:buNone/>
            </a:pPr>
            <a:endParaRPr lang="fa-IR" dirty="0" smtClean="0">
              <a:cs typeface="B Nazanin" pitchFamily="2" charset="-78"/>
            </a:endParaRPr>
          </a:p>
          <a:p>
            <a:r>
              <a:rPr lang="fa-IR" dirty="0" smtClean="0">
                <a:cs typeface="B Nazanin" pitchFamily="2" charset="-78"/>
              </a:rPr>
              <a:t>درصد گروه سنی زیر 15 سال</a:t>
            </a:r>
          </a:p>
          <a:p>
            <a:pPr>
              <a:buNone/>
            </a:pPr>
            <a:endParaRPr lang="fa-IR" dirty="0" smtClean="0">
              <a:cs typeface="B Nazanin" pitchFamily="2" charset="-78"/>
            </a:endParaRPr>
          </a:p>
          <a:p>
            <a:r>
              <a:rPr lang="fa-IR" dirty="0" smtClean="0">
                <a:cs typeface="B Nazanin" pitchFamily="2" charset="-78"/>
              </a:rPr>
              <a:t>درصد گروه سنی 15-64 سال</a:t>
            </a:r>
          </a:p>
          <a:p>
            <a:pPr>
              <a:buNone/>
            </a:pPr>
            <a:endParaRPr lang="fa-IR" dirty="0" smtClean="0">
              <a:cs typeface="B Nazanin" pitchFamily="2" charset="-78"/>
            </a:endParaRPr>
          </a:p>
          <a:p>
            <a:r>
              <a:rPr lang="fa-IR" dirty="0" smtClean="0">
                <a:cs typeface="B Nazanin" pitchFamily="2" charset="-78"/>
              </a:rPr>
              <a:t>درصد گروه سنی بالای 65 سال</a:t>
            </a:r>
          </a:p>
          <a:p>
            <a:pPr>
              <a:buNone/>
            </a:pPr>
            <a:endParaRPr lang="fa-IR" dirty="0">
              <a:cs typeface="B Nazanin" pitchFamily="2" charset="-78"/>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699792" y="1556792"/>
            <a:ext cx="1872208" cy="837307"/>
          </a:xfrm>
          <a:prstGeom prst="rect">
            <a:avLst/>
          </a:prstGeom>
          <a:noFill/>
        </p:spPr>
      </p:pic>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99792" y="2492896"/>
            <a:ext cx="1872208" cy="864096"/>
          </a:xfrm>
          <a:prstGeom prst="rect">
            <a:avLst/>
          </a:prstGeom>
          <a:noFill/>
        </p:spPr>
      </p:pic>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9"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71800" y="3356992"/>
            <a:ext cx="1951410" cy="837307"/>
          </a:xfrm>
          <a:prstGeom prst="rect">
            <a:avLst/>
          </a:prstGeom>
          <a:noFill/>
        </p:spPr>
      </p:pic>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31"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555776" y="4293096"/>
            <a:ext cx="1872208" cy="936104"/>
          </a:xfrm>
          <a:prstGeom prst="rect">
            <a:avLst/>
          </a:prstGeom>
          <a:noFill/>
        </p:spPr>
      </p:pic>
      <p:sp>
        <p:nvSpPr>
          <p:cNvPr id="10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33" name="Picture 9"/>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2555776" y="5157192"/>
            <a:ext cx="2031802" cy="108012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1066800"/>
          </a:xfrm>
        </p:spPr>
        <p:txBody>
          <a:bodyPr/>
          <a:lstStyle/>
          <a:p>
            <a:pPr algn="r"/>
            <a:r>
              <a:rPr lang="fa-IR" dirty="0" smtClean="0">
                <a:cs typeface="B Titr" pitchFamily="2" charset="-78"/>
              </a:rPr>
              <a:t>توجه:</a:t>
            </a:r>
            <a:endParaRPr lang="fa-IR" dirty="0">
              <a:cs typeface="B Titr" pitchFamily="2" charset="-78"/>
            </a:endParaRPr>
          </a:p>
        </p:txBody>
      </p:sp>
      <p:sp>
        <p:nvSpPr>
          <p:cNvPr id="3" name="Content Placeholder 2"/>
          <p:cNvSpPr>
            <a:spLocks noGrp="1"/>
          </p:cNvSpPr>
          <p:nvPr>
            <p:ph idx="1"/>
          </p:nvPr>
        </p:nvSpPr>
        <p:spPr>
          <a:xfrm>
            <a:off x="467544" y="1196752"/>
            <a:ext cx="8229600" cy="5301208"/>
          </a:xfrm>
        </p:spPr>
        <p:txBody>
          <a:bodyPr>
            <a:normAutofit fontScale="92500"/>
          </a:bodyPr>
          <a:lstStyle/>
          <a:p>
            <a:pPr marL="624078" indent="-514350" algn="just">
              <a:buFont typeface="+mj-lt"/>
              <a:buAutoNum type="arabicPeriod"/>
            </a:pPr>
            <a:r>
              <a:rPr lang="fa-IR" dirty="0" smtClean="0">
                <a:cs typeface="B Nazanin" pitchFamily="2" charset="-78"/>
              </a:rPr>
              <a:t>ساختار جمعیتی دارای ابعاد اجتماعی ، سیاسی، فرهنگی و اقتصادی است ؛ چرا که تغییر در ساختار سنی جمعیت، تعداد جمعیت فعال آن جامعه را که در تولید، مصرف و تصمیم گیریها نقش دارند، تحت تاثیر قرار می دهد و از سوی دیگر با توجه به حجم جمعیت در گروههای سنی مختلف، نیاز جامعه به امکانات آموزشی، رفاهی، درمانی، اشتغال، ازدواج و مسکن، متفاوت و متنوع می گردد و لذا برنامه ریزی جهت اصلاح سبک زندگی در راستای کاهش رفتارهای پر خطر و نیز کاهش هزینه های توانبخشی و درمانی دوره سالمندی از اهمیت ویژه ای برخوردار است.</a:t>
            </a:r>
          </a:p>
          <a:p>
            <a:pPr marL="624078" indent="-514350" algn="just">
              <a:buFont typeface="+mj-lt"/>
              <a:buAutoNum type="arabicPeriod"/>
            </a:pPr>
            <a:r>
              <a:rPr lang="fa-IR" dirty="0" smtClean="0">
                <a:cs typeface="B Nazanin" pitchFamily="2" charset="-78"/>
              </a:rPr>
              <a:t>اگر درصد افراد زیر 15 سال، 40 یا بیشتر باشد آن جمعیت جوان؛ اگر بین 30 تا 40 درصد باشد ، میانسال؛ و اگر کمتر از 30 درصد باشد سالخورده است و یا اگر درصد جمعیت 65 سال و بیشتر کمتر از 5درصد باشد آن جمعیت جوان ؛ اگر بین 5 تا 10 درصد باشد میانسال؛ و اگر 10 یا بیشتر باشد سالخورده است.</a:t>
            </a:r>
          </a:p>
          <a:p>
            <a:pPr algn="just"/>
            <a:endParaRPr lang="fa-IR" dirty="0">
              <a:cs typeface="B Nazanin" pitchFamily="2" charset="-7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72816"/>
            <a:ext cx="8363272" cy="4801720"/>
          </a:xfrm>
        </p:spPr>
        <p:txBody>
          <a:bodyPr>
            <a:normAutofit fontScale="92500" lnSpcReduction="10000"/>
          </a:bodyPr>
          <a:lstStyle/>
          <a:p>
            <a:r>
              <a:rPr lang="fa-IR" dirty="0" smtClean="0">
                <a:cs typeface="B Nazanin" pitchFamily="2" charset="-78"/>
              </a:rPr>
              <a:t>نسبت  درصد سرباری</a:t>
            </a:r>
          </a:p>
          <a:p>
            <a:endParaRPr lang="fa-IR" dirty="0" smtClean="0">
              <a:cs typeface="B Nazanin" pitchFamily="2" charset="-78"/>
            </a:endParaRPr>
          </a:p>
          <a:p>
            <a:endParaRPr lang="fa-IR" dirty="0" smtClean="0">
              <a:cs typeface="B Nazanin" pitchFamily="2" charset="-78"/>
            </a:endParaRPr>
          </a:p>
          <a:p>
            <a:pPr>
              <a:buNone/>
            </a:pPr>
            <a:endParaRPr lang="fa-IR" dirty="0" smtClean="0">
              <a:cs typeface="B Nazanin" pitchFamily="2" charset="-78"/>
            </a:endParaRPr>
          </a:p>
          <a:p>
            <a:pPr algn="just">
              <a:buNone/>
            </a:pPr>
            <a:r>
              <a:rPr lang="fa-IR" dirty="0" smtClean="0">
                <a:solidFill>
                  <a:srgbClr val="FF0000"/>
                </a:solidFill>
                <a:cs typeface="B Nazanin" pitchFamily="2" charset="-78"/>
              </a:rPr>
              <a:t>بار تکفل یا نسبت سرباری</a:t>
            </a:r>
            <a:r>
              <a:rPr lang="fa-IR" dirty="0" smtClean="0">
                <a:cs typeface="B Nazanin" pitchFamily="2" charset="-78"/>
              </a:rPr>
              <a:t>: سربار یا وابسته به کسی گفته می شود که هزینه زندگی او را فرد دیگری تامین نماید و حاصل تقسیم جمعیت غیر فعال به جمعیت فعال می باشد در حالت کلی هر قدر جمعیت فعال کشوری نسبت به جمعیت کل آن بیشتر باشد به همان اندازه سرباری و وابستگی آن کمتر خواهد بود. در کشورهای در حال رشد که دارای جمعیتی جوان و سطح اشتغال پایین هستند بار تکفل از عدد یک بیشتر ولی در کشورهای توسعه یافته و صنعتی به علت دارا بودن جمعیت نسبتا سالخورده این شاخص برابر و یا کمتر از یک است.</a:t>
            </a:r>
          </a:p>
          <a:p>
            <a:pPr>
              <a:buNone/>
            </a:pPr>
            <a:endParaRPr lang="fa-IR" dirty="0" smtClean="0">
              <a:cs typeface="B Nazanin" pitchFamily="2" charset="-78"/>
            </a:endParaRPr>
          </a:p>
          <a:p>
            <a:endParaRPr lang="fa-IR" dirty="0" smtClean="0">
              <a:cs typeface="B Nazanin" pitchFamily="2" charset="-78"/>
            </a:endParaRPr>
          </a:p>
        </p:txBody>
      </p:sp>
      <p:sp>
        <p:nvSpPr>
          <p:cNvPr id="4" name="Title 1"/>
          <p:cNvSpPr>
            <a:spLocks noGrp="1"/>
          </p:cNvSpPr>
          <p:nvPr>
            <p:ph type="title"/>
          </p:nvPr>
        </p:nvSpPr>
        <p:spPr>
          <a:xfrm>
            <a:off x="467544" y="836712"/>
            <a:ext cx="8229600" cy="1066800"/>
          </a:xfrm>
        </p:spPr>
        <p:txBody>
          <a:bodyPr>
            <a:normAutofit/>
          </a:bodyPr>
          <a:lstStyle/>
          <a:p>
            <a:pPr algn="ctr"/>
            <a:r>
              <a:rPr lang="fa-IR" sz="3600" dirty="0" smtClean="0">
                <a:cs typeface="B Titr" pitchFamily="2" charset="-78"/>
              </a:rPr>
              <a:t>شاخصهای قابل استخراج از جدول جمعیت</a:t>
            </a:r>
            <a:endParaRPr lang="fa-IR" sz="3600" dirty="0">
              <a:cs typeface="B Titr" pitchFamily="2" charset="-78"/>
            </a:endParaRPr>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24577"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11560" y="2276872"/>
            <a:ext cx="3456384" cy="864096"/>
          </a:xfrm>
          <a:prstGeom prst="rect">
            <a:avLst/>
          </a:prstGeom>
          <a:noFill/>
        </p:spPr>
      </p:pic>
      <p:sp>
        <p:nvSpPr>
          <p:cNvPr id="245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2458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2458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2458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smtClean="0">
                <a:cs typeface="B Nazanin" pitchFamily="2" charset="-78"/>
              </a:rPr>
              <a:t>درصد زنان شوهردار در هر گروه سنی</a:t>
            </a:r>
          </a:p>
          <a:p>
            <a:pPr>
              <a:buNone/>
            </a:pPr>
            <a:endParaRPr lang="fa-IR" dirty="0" smtClean="0">
              <a:cs typeface="B Nazanin" pitchFamily="2" charset="-78"/>
            </a:endParaRPr>
          </a:p>
          <a:p>
            <a:pPr>
              <a:buNone/>
            </a:pPr>
            <a:endParaRPr lang="fa-IR" dirty="0" smtClean="0">
              <a:cs typeface="B Nazanin" pitchFamily="2" charset="-78"/>
            </a:endParaRPr>
          </a:p>
          <a:p>
            <a:r>
              <a:rPr lang="fa-IR" dirty="0" smtClean="0">
                <a:cs typeface="B Nazanin" pitchFamily="2" charset="-78"/>
              </a:rPr>
              <a:t>درصد زنان شوهردار 15 تا 49 سال به کل زنان</a:t>
            </a:r>
          </a:p>
          <a:p>
            <a:endParaRPr lang="fa-IR" dirty="0"/>
          </a:p>
        </p:txBody>
      </p:sp>
      <p:pic>
        <p:nvPicPr>
          <p:cNvPr id="4" name="Picture 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67544" y="2564904"/>
            <a:ext cx="3240360" cy="837307"/>
          </a:xfrm>
          <a:prstGeom prst="rect">
            <a:avLst/>
          </a:prstGeom>
          <a:noFill/>
        </p:spPr>
      </p:pic>
      <p:pic>
        <p:nvPicPr>
          <p:cNvPr id="5" name="Picture 9"/>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4365104"/>
            <a:ext cx="3240360" cy="765299"/>
          </a:xfrm>
          <a:prstGeom prst="rect">
            <a:avLst/>
          </a:prstGeom>
          <a:noFill/>
        </p:spPr>
      </p:pic>
      <p:sp>
        <p:nvSpPr>
          <p:cNvPr id="6" name="Title 1"/>
          <p:cNvSpPr>
            <a:spLocks noGrp="1"/>
          </p:cNvSpPr>
          <p:nvPr>
            <p:ph type="title"/>
          </p:nvPr>
        </p:nvSpPr>
        <p:spPr/>
        <p:txBody>
          <a:bodyPr>
            <a:normAutofit/>
          </a:bodyPr>
          <a:lstStyle/>
          <a:p>
            <a:pPr algn="ctr"/>
            <a:r>
              <a:rPr lang="fa-IR" sz="3600" dirty="0" smtClean="0">
                <a:cs typeface="B Titr" pitchFamily="2" charset="-78"/>
              </a:rPr>
              <a:t>شاخصهای قابل استخراج از جدول جمعیت</a:t>
            </a:r>
            <a:endParaRPr lang="fa-IR" sz="3600" dirty="0">
              <a:cs typeface="B Titr" pitchFamily="2" charset="-78"/>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229600" cy="1066800"/>
          </a:xfrm>
        </p:spPr>
        <p:txBody>
          <a:bodyPr/>
          <a:lstStyle/>
          <a:p>
            <a:pPr algn="r"/>
            <a:r>
              <a:rPr lang="fa-IR" dirty="0" smtClean="0">
                <a:cs typeface="B Titr" pitchFamily="2" charset="-78"/>
              </a:rPr>
              <a:t>مثال:</a:t>
            </a:r>
            <a:endParaRPr lang="fa-IR" dirty="0">
              <a:cs typeface="B Titr" pitchFamily="2" charset="-78"/>
            </a:endParaRPr>
          </a:p>
        </p:txBody>
      </p:sp>
      <p:sp>
        <p:nvSpPr>
          <p:cNvPr id="3" name="Content Placeholder 2"/>
          <p:cNvSpPr>
            <a:spLocks noGrp="1"/>
          </p:cNvSpPr>
          <p:nvPr>
            <p:ph idx="1"/>
          </p:nvPr>
        </p:nvSpPr>
        <p:spPr>
          <a:xfrm>
            <a:off x="467544" y="2060848"/>
            <a:ext cx="8229600" cy="4325112"/>
          </a:xfrm>
        </p:spPr>
        <p:txBody>
          <a:bodyPr>
            <a:normAutofit fontScale="92500" lnSpcReduction="10000"/>
          </a:bodyPr>
          <a:lstStyle/>
          <a:p>
            <a:pPr algn="just"/>
            <a:r>
              <a:rPr lang="fa-IR" dirty="0" smtClean="0">
                <a:cs typeface="B Nazanin" pitchFamily="2" charset="-78"/>
              </a:rPr>
              <a:t>تعداد کودکان زیر 5 سال در یک روستای 1500 نفره، 30 نفر می باشد درصد کودکان زیر 5 سال در این روستا چند است؟</a:t>
            </a:r>
          </a:p>
          <a:p>
            <a:pPr algn="just">
              <a:buNone/>
            </a:pPr>
            <a:r>
              <a:rPr lang="fa-IR" dirty="0" smtClean="0">
                <a:solidFill>
                  <a:srgbClr val="FF0000"/>
                </a:solidFill>
                <a:cs typeface="B Nazanin" pitchFamily="2" charset="-78"/>
              </a:rPr>
              <a:t>20%</a:t>
            </a:r>
          </a:p>
          <a:p>
            <a:pPr algn="just"/>
            <a:r>
              <a:rPr lang="fa-IR" dirty="0" smtClean="0">
                <a:cs typeface="B Nazanin" pitchFamily="2" charset="-78"/>
              </a:rPr>
              <a:t>تعداد افراد زیر 15 سال در یک روستای 1100 نفره 30 نفر و تعداد افراد بالای 64 سال هم 70 نفر می باشد نسبت درصد سرباری در این منطقه چند است؟ </a:t>
            </a:r>
          </a:p>
          <a:p>
            <a:pPr algn="just">
              <a:buNone/>
            </a:pPr>
            <a:r>
              <a:rPr lang="fa-IR" dirty="0" smtClean="0">
                <a:solidFill>
                  <a:srgbClr val="FF0000"/>
                </a:solidFill>
                <a:cs typeface="B Nazanin" pitchFamily="2" charset="-78"/>
              </a:rPr>
              <a:t>10%</a:t>
            </a:r>
          </a:p>
          <a:p>
            <a:pPr algn="just"/>
            <a:r>
              <a:rPr lang="fa-IR" dirty="0" smtClean="0">
                <a:cs typeface="B Nazanin" pitchFamily="2" charset="-78"/>
              </a:rPr>
              <a:t>تعداد زنان 15 تا 49 سال روستایی 500 نفر می باشد که از این تعداد 250 نفر ازدواج کرده اند و در حال حاضر شوهر دارند. درصد زنان واجد شرایط این روستا چند است؟</a:t>
            </a:r>
          </a:p>
          <a:p>
            <a:pPr algn="just">
              <a:buNone/>
            </a:pPr>
            <a:r>
              <a:rPr lang="fa-IR" dirty="0" smtClean="0">
                <a:solidFill>
                  <a:srgbClr val="FF0000"/>
                </a:solidFill>
                <a:cs typeface="B Nazanin" pitchFamily="2" charset="-78"/>
              </a:rPr>
              <a:t>50%</a:t>
            </a:r>
          </a:p>
          <a:p>
            <a:pPr algn="just">
              <a:buNone/>
            </a:pPr>
            <a:endParaRPr lang="fa-IR" dirty="0" smtClean="0">
              <a:solidFill>
                <a:srgbClr val="FF0000"/>
              </a:solidFill>
              <a:cs typeface="B Nazanin" pitchFamily="2" charset="-78"/>
            </a:endParaRPr>
          </a:p>
          <a:p>
            <a:pPr algn="just"/>
            <a:endParaRPr lang="fa-IR" dirty="0">
              <a:cs typeface="B Nazanin"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723612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46"/>
          <p:cNvGraphicFramePr>
            <a:graphicFrameLocks noGrp="1"/>
          </p:cNvGraphicFramePr>
          <p:nvPr/>
        </p:nvGraphicFramePr>
        <p:xfrm>
          <a:off x="80963" y="2001838"/>
          <a:ext cx="8913812" cy="4182428"/>
        </p:xfrm>
        <a:graphic>
          <a:graphicData uri="http://schemas.openxmlformats.org/drawingml/2006/table">
            <a:tbl>
              <a:tblPr rtl="1"/>
              <a:tblGrid>
                <a:gridCol w="744537"/>
                <a:gridCol w="344488"/>
                <a:gridCol w="344487"/>
                <a:gridCol w="314325"/>
                <a:gridCol w="309563"/>
                <a:gridCol w="369887"/>
                <a:gridCol w="368300"/>
                <a:gridCol w="369888"/>
                <a:gridCol w="368300"/>
                <a:gridCol w="369887"/>
                <a:gridCol w="371475"/>
                <a:gridCol w="366713"/>
                <a:gridCol w="371475"/>
                <a:gridCol w="369887"/>
                <a:gridCol w="368300"/>
                <a:gridCol w="369888"/>
                <a:gridCol w="368300"/>
                <a:gridCol w="369887"/>
                <a:gridCol w="371475"/>
                <a:gridCol w="368300"/>
                <a:gridCol w="388938"/>
                <a:gridCol w="349250"/>
                <a:gridCol w="576262"/>
              </a:tblGrid>
              <a:tr h="719138">
                <a:tc row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B Nazanin" pitchFamily="2" charset="-78"/>
                        </a:rPr>
                        <a:t>روستا</a:t>
                      </a: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مرده به دنيا آمده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زنده به دنيا آمده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gridSpan="6">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وزن هنگام تولد و جنس نوزاد</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8">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سن مادر در اين تولد زنده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4">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شرايط زايمان</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649288">
                <a:tc vMerge="1">
                  <a:txBody>
                    <a:bodyPr/>
                    <a:lstStyle/>
                    <a:p>
                      <a:pPr rtl="1"/>
                      <a:endParaRPr lang="fa-IR"/>
                    </a:p>
                  </a:txBody>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كمتر از 2500 گرم</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2500 گرم و بيشتر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B Nazanin" pitchFamily="2" charset="-78"/>
                        </a:rPr>
                        <a:t>وزن نشده</a:t>
                      </a: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10 تا 14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15 تا 19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20 تا 24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25 تا 29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30 تا 34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35 تا 39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40 تا 44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45 تا 49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در بيمارستان يا زايشگاه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در منزل توسط ماما</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r>
              <a:tr h="1360488">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ماماي تحصيل كرده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ماماي دوره ديده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ماماي دوره نديده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روستاي اصلي</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725">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روستاي قمر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smtClean="0">
                <a:cs typeface="B Nazanin" pitchFamily="2" charset="-78"/>
              </a:rPr>
              <a:t>میزان تولد خام</a:t>
            </a:r>
          </a:p>
          <a:p>
            <a:endParaRPr lang="fa-IR" dirty="0" smtClean="0">
              <a:cs typeface="B Nazanin" pitchFamily="2" charset="-78"/>
            </a:endParaRPr>
          </a:p>
          <a:p>
            <a:r>
              <a:rPr lang="fa-IR" dirty="0" smtClean="0">
                <a:cs typeface="B Nazanin" pitchFamily="2" charset="-78"/>
              </a:rPr>
              <a:t>میزان باروری عمومی</a:t>
            </a:r>
          </a:p>
          <a:p>
            <a:endParaRPr lang="fa-IR" dirty="0" smtClean="0">
              <a:cs typeface="B Nazanin" pitchFamily="2" charset="-78"/>
            </a:endParaRPr>
          </a:p>
          <a:p>
            <a:pPr>
              <a:buNone/>
            </a:pPr>
            <a:endParaRPr lang="fa-IR" dirty="0" smtClean="0">
              <a:cs typeface="B Nazanin" pitchFamily="2" charset="-78"/>
            </a:endParaRPr>
          </a:p>
          <a:p>
            <a:pPr algn="just">
              <a:buNone/>
            </a:pPr>
            <a:r>
              <a:rPr lang="fa-IR" dirty="0" smtClean="0">
                <a:cs typeface="B Nazanin" pitchFamily="2" charset="-78"/>
              </a:rPr>
              <a:t>این شاخص بیانگر تعداد موالید با ازای هر هزار زن در سن باروری         می باشد که همواره بزرگتر از میزان موالید است بطوریکه برآورد گردیده در جمعیت های جوان این میزان 4  تا 5 برابر میزان موالید است.</a:t>
            </a:r>
          </a:p>
          <a:p>
            <a:pPr>
              <a:buNone/>
            </a:pPr>
            <a:endParaRPr lang="fa-IR" dirty="0">
              <a:cs typeface="B Nazanin" pitchFamily="2" charset="-78"/>
            </a:endParaRPr>
          </a:p>
        </p:txBody>
      </p:sp>
      <p:sp>
        <p:nvSpPr>
          <p:cNvPr id="4" name="Title 1"/>
          <p:cNvSpPr>
            <a:spLocks noGrp="1"/>
          </p:cNvSpPr>
          <p:nvPr>
            <p:ph type="title"/>
          </p:nvPr>
        </p:nvSpPr>
        <p:spPr/>
        <p:txBody>
          <a:bodyPr>
            <a:normAutofit/>
          </a:bodyPr>
          <a:lstStyle/>
          <a:p>
            <a:pPr algn="ctr"/>
            <a:r>
              <a:rPr lang="fa-IR" sz="3600" dirty="0" smtClean="0">
                <a:cs typeface="B Titr" pitchFamily="2" charset="-78"/>
              </a:rPr>
              <a:t>شاخصهای قابل استخراج از جدول تولد</a:t>
            </a:r>
            <a:endParaRPr lang="fa-IR" sz="3600" dirty="0">
              <a:cs typeface="B Titr" pitchFamily="2" charset="-78"/>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187624" y="2420888"/>
            <a:ext cx="2952328" cy="936104"/>
          </a:xfrm>
          <a:prstGeom prst="rect">
            <a:avLst/>
          </a:prstGeom>
          <a:noFill/>
        </p:spPr>
      </p:pic>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43608" y="3356992"/>
            <a:ext cx="3024336" cy="1008112"/>
          </a:xfrm>
          <a:prstGeom prst="rect">
            <a:avLst/>
          </a:prstGeom>
          <a:noFill/>
        </p:spPr>
      </p:pic>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56792"/>
            <a:ext cx="8229600" cy="5017744"/>
          </a:xfrm>
        </p:spPr>
        <p:txBody>
          <a:bodyPr>
            <a:normAutofit/>
          </a:bodyPr>
          <a:lstStyle/>
          <a:p>
            <a:r>
              <a:rPr lang="fa-IR" dirty="0" smtClean="0">
                <a:cs typeface="B Nazanin" pitchFamily="2" charset="-78"/>
              </a:rPr>
              <a:t>میزان باروری اختصاصی سنی</a:t>
            </a:r>
          </a:p>
          <a:p>
            <a:endParaRPr lang="fa-IR" dirty="0" smtClean="0">
              <a:cs typeface="B Nazanin" pitchFamily="2" charset="-78"/>
            </a:endParaRPr>
          </a:p>
          <a:p>
            <a:r>
              <a:rPr lang="fa-IR" dirty="0" smtClean="0">
                <a:cs typeface="B Nazanin" pitchFamily="2" charset="-78"/>
              </a:rPr>
              <a:t>میزان باروری کلی</a:t>
            </a:r>
          </a:p>
          <a:p>
            <a:endParaRPr lang="fa-IR" dirty="0" smtClean="0"/>
          </a:p>
          <a:p>
            <a:pPr>
              <a:buNone/>
            </a:pPr>
            <a:endParaRPr lang="fa-IR" dirty="0" smtClean="0"/>
          </a:p>
          <a:p>
            <a:pPr algn="just">
              <a:buNone/>
            </a:pPr>
            <a:r>
              <a:rPr lang="fa-IR" dirty="0" smtClean="0">
                <a:cs typeface="B Nazanin" pitchFamily="2" charset="-78"/>
              </a:rPr>
              <a:t>این شاخص عبارتست از متوسط تعداد فرزندان متولد شده هر زن در طول دوره فرزندآوری و تابع الگوی میزان باروری اختصاصی سنی است. گفته می شود که اگر این میزان برابر با عدد 2/1 شود جمعیت، باروری در حد جانشینی را تجربه خواهد کرد.</a:t>
            </a:r>
            <a:endParaRPr lang="fa-IR" dirty="0">
              <a:cs typeface="B Nazanin" pitchFamily="2" charset="-78"/>
            </a:endParaRPr>
          </a:p>
        </p:txBody>
      </p:sp>
      <p:sp>
        <p:nvSpPr>
          <p:cNvPr id="4" name="Title 1"/>
          <p:cNvSpPr>
            <a:spLocks noGrp="1"/>
          </p:cNvSpPr>
          <p:nvPr>
            <p:ph type="title"/>
          </p:nvPr>
        </p:nvSpPr>
        <p:spPr>
          <a:xfrm>
            <a:off x="467544" y="620688"/>
            <a:ext cx="8229600" cy="1066800"/>
          </a:xfrm>
        </p:spPr>
        <p:txBody>
          <a:bodyPr>
            <a:normAutofit/>
          </a:bodyPr>
          <a:lstStyle/>
          <a:p>
            <a:pPr algn="ctr"/>
            <a:r>
              <a:rPr lang="fa-IR" sz="3600" dirty="0" smtClean="0">
                <a:cs typeface="B Titr" pitchFamily="2" charset="-78"/>
              </a:rPr>
              <a:t>شاخصهای قابل استخراج از جدول تولد</a:t>
            </a:r>
            <a:endParaRPr lang="fa-IR" sz="3600" dirty="0">
              <a:cs typeface="B Titr" pitchFamily="2" charset="-78"/>
            </a:endParaRPr>
          </a:p>
        </p:txBody>
      </p:sp>
      <p:pic>
        <p:nvPicPr>
          <p:cNvPr id="5" name="Picture 5"/>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71600" y="1556792"/>
            <a:ext cx="3024336" cy="1080120"/>
          </a:xfrm>
          <a:prstGeom prst="rect">
            <a:avLst/>
          </a:prstGeom>
          <a:noFill/>
        </p:spPr>
      </p:pic>
      <p:pic>
        <p:nvPicPr>
          <p:cNvPr id="6" name="Picture 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71600" y="2924944"/>
            <a:ext cx="3096344" cy="1008112"/>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953848"/>
          </a:xfrm>
        </p:spPr>
        <p:txBody>
          <a:bodyPr/>
          <a:lstStyle/>
          <a:p>
            <a:r>
              <a:rPr lang="fa-IR" dirty="0" smtClean="0">
                <a:cs typeface="B Nazanin" pitchFamily="2" charset="-78"/>
              </a:rPr>
              <a:t>درصد زایمان در بیمارستان</a:t>
            </a:r>
          </a:p>
          <a:p>
            <a:endParaRPr lang="fa-IR" dirty="0" smtClean="0">
              <a:cs typeface="B Nazanin" pitchFamily="2" charset="-78"/>
            </a:endParaRPr>
          </a:p>
          <a:p>
            <a:r>
              <a:rPr lang="fa-IR" dirty="0" smtClean="0">
                <a:cs typeface="B Nazanin" pitchFamily="2" charset="-78"/>
              </a:rPr>
              <a:t>درصد چند قلویی</a:t>
            </a:r>
          </a:p>
          <a:p>
            <a:endParaRPr lang="fa-IR" dirty="0" smtClean="0">
              <a:cs typeface="B Nazanin" pitchFamily="2" charset="-78"/>
            </a:endParaRPr>
          </a:p>
          <a:p>
            <a:r>
              <a:rPr lang="fa-IR" dirty="0" smtClean="0">
                <a:cs typeface="B Nazanin" pitchFamily="2" charset="-78"/>
              </a:rPr>
              <a:t>درصد مرده زایی</a:t>
            </a:r>
          </a:p>
          <a:p>
            <a:endParaRPr lang="fa-IR" dirty="0" smtClean="0">
              <a:cs typeface="B Nazanin" pitchFamily="2" charset="-78"/>
            </a:endParaRPr>
          </a:p>
          <a:p>
            <a:r>
              <a:rPr lang="fa-IR" dirty="0" smtClean="0">
                <a:cs typeface="B Nazanin" pitchFamily="2" charset="-78"/>
              </a:rPr>
              <a:t>درصد متولدین وزن شده</a:t>
            </a:r>
          </a:p>
          <a:p>
            <a:endParaRPr lang="fa-IR" dirty="0" smtClean="0">
              <a:cs typeface="B Nazanin" pitchFamily="2" charset="-78"/>
            </a:endParaRPr>
          </a:p>
          <a:p>
            <a:r>
              <a:rPr lang="fa-IR" dirty="0" smtClean="0">
                <a:cs typeface="B Nazanin" pitchFamily="2" charset="-78"/>
              </a:rPr>
              <a:t>درصد متولدین با وزن کمتر از 2500 گرم</a:t>
            </a:r>
          </a:p>
          <a:p>
            <a:endParaRPr lang="fa-IR" dirty="0" smtClean="0">
              <a:cs typeface="B Nazanin" pitchFamily="2" charset="-78"/>
            </a:endParaRPr>
          </a:p>
          <a:p>
            <a:r>
              <a:rPr lang="fa-IR" dirty="0" smtClean="0">
                <a:cs typeface="B Nazanin" pitchFamily="2" charset="-78"/>
              </a:rPr>
              <a:t>درصد متولدین با وزن بیشتر از 2500 گرم</a:t>
            </a:r>
            <a:endParaRPr lang="fa-IR" dirty="0">
              <a:cs typeface="B Nazanin" pitchFamily="2" charset="-78"/>
            </a:endParaRPr>
          </a:p>
        </p:txBody>
      </p:sp>
      <p:sp>
        <p:nvSpPr>
          <p:cNvPr id="307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0721"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39552" y="692696"/>
            <a:ext cx="3168352" cy="909315"/>
          </a:xfrm>
          <a:prstGeom prst="rect">
            <a:avLst/>
          </a:prstGeom>
          <a:noFill/>
        </p:spPr>
      </p:pic>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072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9552" y="1628800"/>
            <a:ext cx="2520280" cy="864096"/>
          </a:xfrm>
          <a:prstGeom prst="rect">
            <a:avLst/>
          </a:prstGeom>
          <a:noFill/>
        </p:spPr>
      </p:pic>
      <p:sp>
        <p:nvSpPr>
          <p:cNvPr id="307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0725"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67544" y="2564904"/>
            <a:ext cx="2579043" cy="936104"/>
          </a:xfrm>
          <a:prstGeom prst="rect">
            <a:avLst/>
          </a:prstGeom>
          <a:noFill/>
        </p:spPr>
      </p:pic>
      <p:sp>
        <p:nvSpPr>
          <p:cNvPr id="307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0727"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67544" y="3501008"/>
            <a:ext cx="2612504" cy="864096"/>
          </a:xfrm>
          <a:prstGeom prst="rect">
            <a:avLst/>
          </a:prstGeom>
          <a:noFill/>
        </p:spPr>
      </p:pic>
      <p:sp>
        <p:nvSpPr>
          <p:cNvPr id="3073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0729" name="Picture 9"/>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23528" y="4581128"/>
            <a:ext cx="2733923" cy="1008112"/>
          </a:xfrm>
          <a:prstGeom prst="rect">
            <a:avLst/>
          </a:prstGeom>
          <a:noFill/>
        </p:spPr>
      </p:pic>
      <p:sp>
        <p:nvSpPr>
          <p:cNvPr id="307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0731" name="Picture 11"/>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23528" y="5661248"/>
            <a:ext cx="2844031" cy="936104"/>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72816"/>
            <a:ext cx="8229600" cy="4801720"/>
          </a:xfrm>
        </p:spPr>
        <p:txBody>
          <a:bodyPr/>
          <a:lstStyle/>
          <a:p>
            <a:r>
              <a:rPr lang="fa-IR" dirty="0" smtClean="0">
                <a:cs typeface="B Nazanin" pitchFamily="2" charset="-78"/>
              </a:rPr>
              <a:t>نسبت جنسی در بدو تولد</a:t>
            </a:r>
          </a:p>
          <a:p>
            <a:pPr>
              <a:buNone/>
            </a:pPr>
            <a:endParaRPr lang="fa-IR" dirty="0" smtClean="0">
              <a:cs typeface="B Nazanin" pitchFamily="2" charset="-78"/>
            </a:endParaRPr>
          </a:p>
          <a:p>
            <a:endParaRPr lang="fa-IR" dirty="0" smtClean="0">
              <a:cs typeface="B Nazanin" pitchFamily="2" charset="-78"/>
            </a:endParaRPr>
          </a:p>
          <a:p>
            <a:pPr algn="just">
              <a:buNone/>
            </a:pPr>
            <a:r>
              <a:rPr lang="fa-IR" dirty="0" smtClean="0">
                <a:cs typeface="B Nazanin" pitchFamily="2" charset="-78"/>
              </a:rPr>
              <a:t>نسبت جنسی بیانگر تعداد تولد پسر به ازای هر 100 تولد دختر است . این تعداد در دنیا یکسان و پایدار و برابر 105 پسر به 100 دختر است.این شاخص معمولا بصورت درصد بیان می شود.</a:t>
            </a:r>
            <a:endParaRPr lang="fa-IR" dirty="0">
              <a:cs typeface="B Nazanin" pitchFamily="2" charset="-78"/>
            </a:endParaRPr>
          </a:p>
        </p:txBody>
      </p:sp>
      <p:sp>
        <p:nvSpPr>
          <p:cNvPr id="317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174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043608" y="1844824"/>
            <a:ext cx="1741289" cy="909315"/>
          </a:xfrm>
          <a:prstGeom prst="rect">
            <a:avLst/>
          </a:prstGeom>
          <a:noFill/>
        </p:spPr>
      </p:pic>
      <p:sp>
        <p:nvSpPr>
          <p:cNvPr id="317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317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itchFamily="2" charset="-78"/>
              </a:rPr>
              <a:t>مثال:</a:t>
            </a:r>
            <a:endParaRPr lang="fa-IR" dirty="0">
              <a:cs typeface="B Titr" pitchFamily="2" charset="-78"/>
            </a:endParaRPr>
          </a:p>
        </p:txBody>
      </p:sp>
      <p:sp>
        <p:nvSpPr>
          <p:cNvPr id="3" name="Content Placeholder 2"/>
          <p:cNvSpPr>
            <a:spLocks noGrp="1"/>
          </p:cNvSpPr>
          <p:nvPr>
            <p:ph idx="1"/>
          </p:nvPr>
        </p:nvSpPr>
        <p:spPr/>
        <p:txBody>
          <a:bodyPr/>
          <a:lstStyle/>
          <a:p>
            <a:pPr algn="just"/>
            <a:r>
              <a:rPr lang="fa-IR" dirty="0" smtClean="0">
                <a:cs typeface="B Nazanin" pitchFamily="2" charset="-78"/>
              </a:rPr>
              <a:t>در روستایی که 2000 نفر جمعیت دارد تعداد 6 تولد دختر و 4 تولد  پسر داشته است که از این تعداد 4 نوزاد دارای وزن زیر 2500 گرم بوده اند . میزان تولد خام ، درصد متولدین با وزن کمتر و با وزن بیشتر از 2500 گرم و نسبت جنسی را در این روستا محاسبه کنید.</a:t>
            </a:r>
          </a:p>
          <a:p>
            <a:pPr algn="just"/>
            <a:r>
              <a:rPr lang="fa-IR" dirty="0" smtClean="0">
                <a:solidFill>
                  <a:srgbClr val="FF0000"/>
                </a:solidFill>
                <a:cs typeface="B Nazanin" pitchFamily="2" charset="-78"/>
              </a:rPr>
              <a:t>5</a:t>
            </a:r>
          </a:p>
          <a:p>
            <a:pPr algn="just"/>
            <a:r>
              <a:rPr lang="fa-IR" dirty="0" smtClean="0">
                <a:solidFill>
                  <a:srgbClr val="FF0000"/>
                </a:solidFill>
                <a:cs typeface="B Nazanin" pitchFamily="2" charset="-78"/>
              </a:rPr>
              <a:t>40</a:t>
            </a:r>
          </a:p>
          <a:p>
            <a:pPr algn="just"/>
            <a:r>
              <a:rPr lang="fa-IR" dirty="0" smtClean="0">
                <a:solidFill>
                  <a:srgbClr val="FF0000"/>
                </a:solidFill>
                <a:cs typeface="B Nazanin" pitchFamily="2" charset="-78"/>
              </a:rPr>
              <a:t>60</a:t>
            </a:r>
          </a:p>
          <a:p>
            <a:pPr algn="just"/>
            <a:r>
              <a:rPr lang="fa-IR" dirty="0" smtClean="0">
                <a:solidFill>
                  <a:srgbClr val="FF0000"/>
                </a:solidFill>
                <a:cs typeface="B Nazanin" pitchFamily="2" charset="-78"/>
              </a:rPr>
              <a:t>0.64</a:t>
            </a:r>
            <a:endParaRPr lang="fa-IR" dirty="0">
              <a:solidFill>
                <a:srgbClr val="FF0000"/>
              </a:solidFill>
              <a:cs typeface="B Nazanin" pitchFamily="2" charset="-7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15"/>
          <p:cNvGraphicFramePr>
            <a:graphicFrameLocks noGrp="1"/>
          </p:cNvGraphicFramePr>
          <p:nvPr/>
        </p:nvGraphicFramePr>
        <p:xfrm>
          <a:off x="182563" y="1296988"/>
          <a:ext cx="8831262" cy="4495484"/>
        </p:xfrm>
        <a:graphic>
          <a:graphicData uri="http://schemas.openxmlformats.org/drawingml/2006/table">
            <a:tbl>
              <a:tblPr rtl="1"/>
              <a:tblGrid>
                <a:gridCol w="585787"/>
                <a:gridCol w="366713"/>
                <a:gridCol w="339725"/>
                <a:gridCol w="293687"/>
                <a:gridCol w="365125"/>
                <a:gridCol w="366713"/>
                <a:gridCol w="365125"/>
                <a:gridCol w="439737"/>
                <a:gridCol w="366713"/>
                <a:gridCol w="365125"/>
                <a:gridCol w="366712"/>
                <a:gridCol w="438150"/>
                <a:gridCol w="366713"/>
                <a:gridCol w="365125"/>
                <a:gridCol w="438150"/>
                <a:gridCol w="441325"/>
                <a:gridCol w="365125"/>
                <a:gridCol w="365125"/>
                <a:gridCol w="366712"/>
                <a:gridCol w="366713"/>
                <a:gridCol w="366712"/>
                <a:gridCol w="363538"/>
                <a:gridCol w="366712"/>
              </a:tblGrid>
              <a:tr h="936625">
                <a:tc gridSpan="2">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    سن</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منطقه و جنس</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lnBlToTr>
                      <a:noFill/>
                    </a:lnBlToTr>
                    <a:noFill/>
                  </a:tcPr>
                </a:tc>
                <a:tc h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كمتر از يكماه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يكماه تا يكسال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 تا 4 سال</a:t>
                      </a:r>
                    </a:p>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5 تا 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10 تا 14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15 تا 19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20 تا 24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25 تا 29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30 تا 34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35 تا 39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40 تا 44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45 تا 49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50 تا 54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55 تا59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60 تا 64سال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65 تا 69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70 تا 74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75 تا 79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80 تا 84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85 سال و بيشتر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B Nazanin" pitchFamily="2" charset="-78"/>
                        </a:rPr>
                        <a:t>جمع</a:t>
                      </a: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5500">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روستاي اصلي</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مرد</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088">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زن</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088">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روستاي قمر</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مرد</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088">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زن</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56792"/>
            <a:ext cx="8229600" cy="5040560"/>
          </a:xfrm>
        </p:spPr>
        <p:txBody>
          <a:bodyPr>
            <a:normAutofit lnSpcReduction="10000"/>
          </a:bodyPr>
          <a:lstStyle/>
          <a:p>
            <a:r>
              <a:rPr lang="fa-IR" sz="2400" dirty="0" smtClean="0">
                <a:cs typeface="B Nazanin" pitchFamily="2" charset="-78"/>
              </a:rPr>
              <a:t>میزان مرگ خام</a:t>
            </a:r>
          </a:p>
          <a:p>
            <a:pPr>
              <a:buNone/>
            </a:pPr>
            <a:endParaRPr lang="fa-IR" sz="2400" dirty="0" smtClean="0">
              <a:cs typeface="B Nazanin" pitchFamily="2" charset="-78"/>
            </a:endParaRPr>
          </a:p>
          <a:p>
            <a:r>
              <a:rPr lang="fa-IR" sz="2400" dirty="0" smtClean="0">
                <a:cs typeface="B Nazanin" pitchFamily="2" charset="-78"/>
              </a:rPr>
              <a:t>این میزان تحت تاثیر ساختار سنی جمعیت است به طوریکه در جوامعی که موالید بیشتر و یا تعداد سالخوردگان بیشتری دارند احتمالا این میزان بالاتر است.</a:t>
            </a:r>
          </a:p>
          <a:p>
            <a:endParaRPr lang="fa-IR" sz="2400" dirty="0" smtClean="0">
              <a:cs typeface="B Nazanin" pitchFamily="2" charset="-78"/>
            </a:endParaRPr>
          </a:p>
          <a:p>
            <a:r>
              <a:rPr lang="fa-IR" sz="2400" dirty="0" smtClean="0">
                <a:cs typeface="B Nazanin" pitchFamily="2" charset="-78"/>
              </a:rPr>
              <a:t>میزان مرگ نوزاد زیر یکماه</a:t>
            </a:r>
          </a:p>
          <a:p>
            <a:pPr>
              <a:buNone/>
            </a:pPr>
            <a:endParaRPr lang="fa-IR" sz="2400" dirty="0" smtClean="0">
              <a:cs typeface="B Nazanin" pitchFamily="2" charset="-78"/>
            </a:endParaRPr>
          </a:p>
          <a:p>
            <a:pPr algn="just">
              <a:buNone/>
            </a:pPr>
            <a:r>
              <a:rPr lang="fa-IR" sz="2400" dirty="0" smtClean="0">
                <a:cs typeface="B Nazanin" pitchFamily="2" charset="-78"/>
              </a:rPr>
              <a:t>عبارتست از تعداد مرگ نوزادان کمتر از یکماه به ازای هزار تولد زنده که بعنوان یکی از شاخصهای توسعه در هر جامع مد نظر است. بار جهانی مرگ نوزادان به تنهایی از بار بیماری مالاریا و تمامی بیماریهای قابل پیشگیری با واکسن بیشتر است و سالانه از 7 میلیون مرگ شیرخوار، دو سوم آنها در دوره نوزادی رخ می دهد.</a:t>
            </a:r>
          </a:p>
          <a:p>
            <a:endParaRPr lang="fa-IR" sz="2400" dirty="0" smtClean="0">
              <a:cs typeface="B Nazanin" pitchFamily="2" charset="-78"/>
            </a:endParaRPr>
          </a:p>
          <a:p>
            <a:r>
              <a:rPr lang="fa-IR" sz="2400" dirty="0" smtClean="0">
                <a:cs typeface="B Nazanin" pitchFamily="2" charset="-78"/>
              </a:rPr>
              <a:t>میزان مرگ کودک کمتر از یکسال</a:t>
            </a:r>
          </a:p>
          <a:p>
            <a:endParaRPr lang="fa-IR" sz="2400" dirty="0" smtClean="0">
              <a:cs typeface="B Nazanin" pitchFamily="2" charset="-78"/>
            </a:endParaRPr>
          </a:p>
        </p:txBody>
      </p:sp>
      <p:sp>
        <p:nvSpPr>
          <p:cNvPr id="4" name="Title 1"/>
          <p:cNvSpPr>
            <a:spLocks noGrp="1"/>
          </p:cNvSpPr>
          <p:nvPr>
            <p:ph type="title"/>
          </p:nvPr>
        </p:nvSpPr>
        <p:spPr>
          <a:xfrm>
            <a:off x="467544" y="620688"/>
            <a:ext cx="8229600" cy="936104"/>
          </a:xfrm>
        </p:spPr>
        <p:txBody>
          <a:bodyPr>
            <a:normAutofit/>
          </a:bodyPr>
          <a:lstStyle/>
          <a:p>
            <a:pPr algn="ctr"/>
            <a:r>
              <a:rPr lang="fa-IR" sz="3600" dirty="0" smtClean="0">
                <a:cs typeface="B Titr" pitchFamily="2" charset="-78"/>
              </a:rPr>
              <a:t>شاخصهای قابل استخراج از جدول مرگ و میر</a:t>
            </a:r>
            <a:endParaRPr lang="fa-IR" sz="3600" dirty="0">
              <a:cs typeface="B Titr" pitchFamily="2" charset="-78"/>
            </a:endParaRPr>
          </a:p>
        </p:txBody>
      </p:sp>
      <p:sp>
        <p:nvSpPr>
          <p:cNvPr id="327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2769"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71600" y="1556792"/>
            <a:ext cx="2952328" cy="648072"/>
          </a:xfrm>
          <a:prstGeom prst="rect">
            <a:avLst/>
          </a:prstGeom>
          <a:noFill/>
        </p:spPr>
      </p:pic>
      <p:sp>
        <p:nvSpPr>
          <p:cNvPr id="327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2771"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71600" y="3212976"/>
            <a:ext cx="3168352" cy="864097"/>
          </a:xfrm>
          <a:prstGeom prst="rect">
            <a:avLst/>
          </a:prstGeom>
          <a:noFill/>
        </p:spPr>
      </p:pic>
      <p:sp>
        <p:nvSpPr>
          <p:cNvPr id="3277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2773"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83568" y="5805264"/>
            <a:ext cx="3024336" cy="864096"/>
          </a:xfrm>
          <a:prstGeom prst="rect">
            <a:avLst/>
          </a:prstGeom>
          <a:noFill/>
        </p:spPr>
      </p:pic>
      <p:sp>
        <p:nvSpPr>
          <p:cNvPr id="3277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24744"/>
            <a:ext cx="8229600" cy="5449792"/>
          </a:xfrm>
        </p:spPr>
        <p:txBody>
          <a:bodyPr/>
          <a:lstStyle/>
          <a:p>
            <a:r>
              <a:rPr lang="fa-IR" dirty="0" smtClean="0">
                <a:cs typeface="B Nazanin" pitchFamily="2" charset="-78"/>
              </a:rPr>
              <a:t>میزان مرگ کودک 1 تا 4 سال</a:t>
            </a:r>
          </a:p>
          <a:p>
            <a:pPr>
              <a:buNone/>
            </a:pPr>
            <a:endParaRPr lang="fa-IR" dirty="0" smtClean="0">
              <a:cs typeface="B Nazanin" pitchFamily="2" charset="-78"/>
            </a:endParaRPr>
          </a:p>
          <a:p>
            <a:r>
              <a:rPr lang="fa-IR" dirty="0" smtClean="0">
                <a:cs typeface="B Nazanin" pitchFamily="2" charset="-78"/>
              </a:rPr>
              <a:t>میزان مرگ کودکان زیر 5 سال به موالید</a:t>
            </a:r>
          </a:p>
          <a:p>
            <a:endParaRPr lang="fa-IR" dirty="0" smtClean="0">
              <a:cs typeface="B Nazanin" pitchFamily="2" charset="-78"/>
            </a:endParaRPr>
          </a:p>
          <a:p>
            <a:endParaRPr lang="fa-IR" dirty="0" smtClean="0">
              <a:cs typeface="B Nazanin" pitchFamily="2" charset="-78"/>
            </a:endParaRPr>
          </a:p>
          <a:p>
            <a:r>
              <a:rPr lang="fa-IR" dirty="0" smtClean="0">
                <a:cs typeface="B Nazanin" pitchFamily="2" charset="-78"/>
              </a:rPr>
              <a:t>میزان مرگ کودکان زیر 5 سال به جمعیت</a:t>
            </a:r>
          </a:p>
          <a:p>
            <a:endParaRPr lang="fa-IR" dirty="0" smtClean="0">
              <a:cs typeface="B Nazanin" pitchFamily="2" charset="-78"/>
            </a:endParaRPr>
          </a:p>
          <a:p>
            <a:endParaRPr lang="fa-IR" dirty="0" smtClean="0">
              <a:cs typeface="B Nazanin" pitchFamily="2" charset="-78"/>
            </a:endParaRPr>
          </a:p>
          <a:p>
            <a:r>
              <a:rPr lang="fa-IR" dirty="0" smtClean="0">
                <a:cs typeface="B Nazanin" pitchFamily="2" charset="-78"/>
              </a:rPr>
              <a:t>میزان مرگ اختصاصی سنی برای هر دو جنس و کل</a:t>
            </a:r>
          </a:p>
          <a:p>
            <a:endParaRPr lang="fa-IR" dirty="0" smtClean="0">
              <a:cs typeface="B Nazanin" pitchFamily="2" charset="-78"/>
            </a:endParaRPr>
          </a:p>
          <a:p>
            <a:endParaRPr lang="fa-IR" dirty="0" smtClean="0">
              <a:cs typeface="B Nazanin" pitchFamily="2" charset="-78"/>
            </a:endParaRPr>
          </a:p>
          <a:p>
            <a:pPr>
              <a:buNone/>
            </a:pPr>
            <a:endParaRPr lang="fa-IR" dirty="0">
              <a:cs typeface="B Nazanin" pitchFamily="2" charset="-78"/>
            </a:endParaRPr>
          </a:p>
        </p:txBody>
      </p:sp>
      <p:sp>
        <p:nvSpPr>
          <p:cNvPr id="389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8913"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3528" y="2420888"/>
            <a:ext cx="3168352" cy="864096"/>
          </a:xfrm>
          <a:prstGeom prst="rect">
            <a:avLst/>
          </a:prstGeom>
          <a:noFill/>
        </p:spPr>
      </p:pic>
      <p:sp>
        <p:nvSpPr>
          <p:cNvPr id="3891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8915"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3789040"/>
            <a:ext cx="3024336" cy="1008112"/>
          </a:xfrm>
          <a:prstGeom prst="rect">
            <a:avLst/>
          </a:prstGeom>
          <a:noFill/>
        </p:spPr>
      </p:pic>
      <p:sp>
        <p:nvSpPr>
          <p:cNvPr id="3891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8917"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95536" y="5301208"/>
            <a:ext cx="2952328" cy="1008112"/>
          </a:xfrm>
          <a:prstGeom prst="rect">
            <a:avLst/>
          </a:prstGeom>
          <a:noFill/>
        </p:spPr>
      </p:pic>
      <p:pic>
        <p:nvPicPr>
          <p:cNvPr id="9"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95536" y="1124744"/>
            <a:ext cx="3024336" cy="864096"/>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764704"/>
            <a:ext cx="8229600" cy="1066800"/>
          </a:xfrm>
        </p:spPr>
        <p:txBody>
          <a:bodyPr/>
          <a:lstStyle/>
          <a:p>
            <a:pPr algn="r"/>
            <a:r>
              <a:rPr lang="fa-IR" dirty="0" smtClean="0">
                <a:cs typeface="B Titr" pitchFamily="2" charset="-78"/>
              </a:rPr>
              <a:t>مثال:</a:t>
            </a:r>
            <a:endParaRPr lang="fa-IR" dirty="0">
              <a:cs typeface="B Titr" pitchFamily="2" charset="-78"/>
            </a:endParaRPr>
          </a:p>
        </p:txBody>
      </p:sp>
      <p:sp>
        <p:nvSpPr>
          <p:cNvPr id="3" name="Content Placeholder 2"/>
          <p:cNvSpPr>
            <a:spLocks noGrp="1"/>
          </p:cNvSpPr>
          <p:nvPr>
            <p:ph idx="1"/>
          </p:nvPr>
        </p:nvSpPr>
        <p:spPr>
          <a:xfrm>
            <a:off x="457200" y="1988840"/>
            <a:ext cx="8229600" cy="4585696"/>
          </a:xfrm>
        </p:spPr>
        <p:txBody>
          <a:bodyPr/>
          <a:lstStyle/>
          <a:p>
            <a:pPr algn="just"/>
            <a:r>
              <a:rPr lang="fa-IR" dirty="0" smtClean="0">
                <a:cs typeface="B Nazanin" pitchFamily="2" charset="-78"/>
              </a:rPr>
              <a:t>در روستایی که 3000 زن و 2000 نفر مرد ساکن هستند.10 مرد و 20 زن در طول سال فوت کرده اند که از این تعداد 3 کودک زیر 5 سال سن داشته اند میزان مرگ خام و میزان مرگ کودک زیر 5 سال به جمعیت و میزان مرگ مردان را محاسبه نمایید.</a:t>
            </a:r>
          </a:p>
          <a:p>
            <a:pPr algn="just"/>
            <a:r>
              <a:rPr lang="fa-IR" dirty="0" smtClean="0">
                <a:solidFill>
                  <a:srgbClr val="FF0000"/>
                </a:solidFill>
                <a:cs typeface="B Nazanin" pitchFamily="2" charset="-78"/>
              </a:rPr>
              <a:t>6</a:t>
            </a:r>
          </a:p>
          <a:p>
            <a:pPr algn="just"/>
            <a:r>
              <a:rPr lang="fa-IR" dirty="0" smtClean="0">
                <a:solidFill>
                  <a:srgbClr val="FF0000"/>
                </a:solidFill>
                <a:cs typeface="B Nazanin" pitchFamily="2" charset="-78"/>
              </a:rPr>
              <a:t>0.6</a:t>
            </a:r>
          </a:p>
          <a:p>
            <a:pPr algn="just"/>
            <a:r>
              <a:rPr lang="fa-IR" dirty="0" smtClean="0">
                <a:solidFill>
                  <a:srgbClr val="FF0000"/>
                </a:solidFill>
                <a:cs typeface="B Nazanin" pitchFamily="2" charset="-78"/>
              </a:rPr>
              <a:t>5</a:t>
            </a:r>
          </a:p>
          <a:p>
            <a:pPr algn="just"/>
            <a:endParaRPr lang="fa-IR" dirty="0" smtClean="0">
              <a:solidFill>
                <a:srgbClr val="FF0000"/>
              </a:solidFill>
              <a:cs typeface="B Nazanin" pitchFamily="2" charset="-78"/>
            </a:endParaRPr>
          </a:p>
          <a:p>
            <a:pPr algn="just"/>
            <a:endParaRPr lang="fa-IR" dirty="0" smtClean="0">
              <a:solidFill>
                <a:srgbClr val="FF0000"/>
              </a:solidFill>
              <a:cs typeface="B Nazanin" pitchFamily="2" charset="-78"/>
            </a:endParaRPr>
          </a:p>
          <a:p>
            <a:pPr algn="just"/>
            <a:endParaRPr lang="fa-IR" dirty="0">
              <a:cs typeface="B Nazanin"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686189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
          <p:cNvGraphicFramePr>
            <a:graphicFrameLocks noGrp="1"/>
          </p:cNvGraphicFramePr>
          <p:nvPr/>
        </p:nvGraphicFramePr>
        <p:xfrm>
          <a:off x="341313" y="792163"/>
          <a:ext cx="8064500" cy="5256214"/>
        </p:xfrm>
        <a:graphic>
          <a:graphicData uri="http://schemas.openxmlformats.org/drawingml/2006/table">
            <a:tbl>
              <a:tblPr rtl="1"/>
              <a:tblGrid>
                <a:gridCol w="1508125"/>
                <a:gridCol w="1582738"/>
                <a:gridCol w="603250"/>
                <a:gridCol w="603250"/>
                <a:gridCol w="527050"/>
                <a:gridCol w="603250"/>
                <a:gridCol w="528637"/>
                <a:gridCol w="525463"/>
                <a:gridCol w="603250"/>
                <a:gridCol w="528637"/>
                <a:gridCol w="450850"/>
              </a:tblGrid>
              <a:tr h="2889250">
                <a:tc gridSpan="2">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2900" b="0" i="0" u="none" strike="noStrike" cap="none" normalizeH="0" baseline="0" dirty="0" smtClean="0">
                          <a:ln>
                            <a:noFill/>
                          </a:ln>
                          <a:solidFill>
                            <a:schemeClr val="tx1"/>
                          </a:solidFill>
                          <a:effectLst/>
                          <a:latin typeface="B Nazanin" pitchFamily="2" charset="-78"/>
                          <a:cs typeface="B Nazanin" pitchFamily="2" charset="-78"/>
                        </a:rPr>
                        <a:t>                 </a:t>
                      </a:r>
                      <a:r>
                        <a:rPr kumimoji="0" lang="fa-IR" sz="2800" b="1" i="0" u="none" strike="noStrike" cap="none" normalizeH="0" baseline="0" dirty="0" smtClean="0">
                          <a:ln>
                            <a:noFill/>
                          </a:ln>
                          <a:solidFill>
                            <a:schemeClr val="tx1"/>
                          </a:solidFill>
                          <a:effectLst/>
                          <a:latin typeface="B Nazanin" pitchFamily="2" charset="-78"/>
                          <a:cs typeface="B Nazanin" pitchFamily="2" charset="-78"/>
                        </a:rPr>
                        <a:t>علت مرگ</a:t>
                      </a:r>
                      <a:br>
                        <a:rPr kumimoji="0" lang="fa-IR" sz="2800" b="1" i="0" u="none" strike="noStrike" cap="none" normalizeH="0" baseline="0" dirty="0" smtClean="0">
                          <a:ln>
                            <a:noFill/>
                          </a:ln>
                          <a:solidFill>
                            <a:schemeClr val="tx1"/>
                          </a:solidFill>
                          <a:effectLst/>
                          <a:latin typeface="B Nazanin" pitchFamily="2" charset="-78"/>
                          <a:cs typeface="B Nazanin" pitchFamily="2" charset="-78"/>
                        </a:rPr>
                      </a:br>
                      <a:r>
                        <a:rPr kumimoji="0" lang="fa-IR" sz="2800" b="1" i="0" u="none" strike="noStrike" cap="none" normalizeH="0" baseline="0" dirty="0" smtClean="0">
                          <a:ln>
                            <a:noFill/>
                          </a:ln>
                          <a:solidFill>
                            <a:schemeClr val="tx1"/>
                          </a:solidFill>
                          <a:effectLst/>
                          <a:latin typeface="B Nazanin" pitchFamily="2" charset="-78"/>
                          <a:cs typeface="B Nazanin" pitchFamily="2" charset="-78"/>
                        </a:rPr>
                        <a:t/>
                      </a:r>
                      <a:br>
                        <a:rPr kumimoji="0" lang="fa-IR" sz="2800" b="1" i="0" u="none" strike="noStrike" cap="none" normalizeH="0" baseline="0" dirty="0" smtClean="0">
                          <a:ln>
                            <a:noFill/>
                          </a:ln>
                          <a:solidFill>
                            <a:schemeClr val="tx1"/>
                          </a:solidFill>
                          <a:effectLst/>
                          <a:latin typeface="B Nazanin" pitchFamily="2" charset="-78"/>
                          <a:cs typeface="B Nazanin" pitchFamily="2" charset="-78"/>
                        </a:rPr>
                      </a:br>
                      <a:r>
                        <a:rPr kumimoji="0" lang="fa-IR" sz="2800" b="1" i="0" u="none" strike="noStrike" cap="none" normalizeH="0" baseline="0" dirty="0" smtClean="0">
                          <a:ln>
                            <a:noFill/>
                          </a:ln>
                          <a:solidFill>
                            <a:schemeClr val="tx1"/>
                          </a:solidFill>
                          <a:effectLst/>
                          <a:latin typeface="B Nazanin" pitchFamily="2" charset="-78"/>
                          <a:cs typeface="B Nazanin" pitchFamily="2" charset="-78"/>
                        </a:rPr>
                        <a:t/>
                      </a:r>
                      <a:br>
                        <a:rPr kumimoji="0" lang="fa-IR" sz="2800" b="1" i="0" u="none" strike="noStrike" cap="none" normalizeH="0" baseline="0" dirty="0" smtClean="0">
                          <a:ln>
                            <a:noFill/>
                          </a:ln>
                          <a:solidFill>
                            <a:schemeClr val="tx1"/>
                          </a:solidFill>
                          <a:effectLst/>
                          <a:latin typeface="B Nazanin" pitchFamily="2" charset="-78"/>
                          <a:cs typeface="B Nazanin" pitchFamily="2" charset="-78"/>
                        </a:rPr>
                      </a:br>
                      <a:r>
                        <a:rPr kumimoji="0" lang="fa-IR" sz="2800" b="1" i="0" u="none" strike="noStrike" cap="none" normalizeH="0" baseline="0" dirty="0" smtClean="0">
                          <a:ln>
                            <a:noFill/>
                          </a:ln>
                          <a:solidFill>
                            <a:schemeClr val="tx1"/>
                          </a:solidFill>
                          <a:effectLst/>
                          <a:latin typeface="B Nazanin" pitchFamily="2" charset="-78"/>
                          <a:cs typeface="B Nazanin" pitchFamily="2" charset="-78"/>
                        </a:rPr>
                        <a:t/>
                      </a:r>
                      <a:br>
                        <a:rPr kumimoji="0" lang="fa-IR" sz="2800" b="1" i="0" u="none" strike="noStrike" cap="none" normalizeH="0" baseline="0" dirty="0" smtClean="0">
                          <a:ln>
                            <a:noFill/>
                          </a:ln>
                          <a:solidFill>
                            <a:schemeClr val="tx1"/>
                          </a:solidFill>
                          <a:effectLst/>
                          <a:latin typeface="B Nazanin" pitchFamily="2" charset="-78"/>
                          <a:cs typeface="B Nazanin" pitchFamily="2" charset="-78"/>
                        </a:rPr>
                      </a:br>
                      <a:r>
                        <a:rPr kumimoji="0" lang="fa-IR" sz="2800" b="1" i="0" u="none" strike="noStrike" cap="none" normalizeH="0" baseline="0" dirty="0" smtClean="0">
                          <a:ln>
                            <a:noFill/>
                          </a:ln>
                          <a:solidFill>
                            <a:schemeClr val="tx1"/>
                          </a:solidFill>
                          <a:effectLst/>
                          <a:latin typeface="B Nazanin" pitchFamily="2" charset="-78"/>
                          <a:cs typeface="B Nazanin" pitchFamily="2" charset="-78"/>
                        </a:rPr>
                        <a:t>منطقه و سن</a:t>
                      </a:r>
                      <a:endParaRPr kumimoji="0" lang="en-US" sz="28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28575" cap="flat" cmpd="sng" algn="ctr">
                      <a:solidFill>
                        <a:schemeClr val="tx1"/>
                      </a:solidFill>
                      <a:prstDash val="solid"/>
                      <a:round/>
                      <a:headEnd type="none" w="med" len="med"/>
                      <a:tailEnd type="none" w="med" len="med"/>
                    </a:lnTlToBr>
                    <a:lnBlToTr>
                      <a:noFill/>
                    </a:lnBlToTr>
                    <a:noFill/>
                  </a:tcPr>
                </a:tc>
                <a:tc h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عفونتهاي تنفسي</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اسهال و استفراغ</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حوادث، مسموميتها، سوختگيها</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عارضه كمبود وزن هنگام تولد</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نارسي نوزاد</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بيماريهاي قابل پيشگيري با واكسن</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مرگ نوزادان از صدمات زايماني</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ناهنجاريهاي مادر زادي</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ساير علل</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row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IranNastaliq" pitchFamily="18" charset="0"/>
                          <a:cs typeface="B Nazanin" pitchFamily="2" charset="-78"/>
                        </a:rPr>
                        <a:t>روستاي اصلي</a:t>
                      </a:r>
                      <a:endParaRPr kumimoji="0" lang="en-US" sz="1800" b="1" i="0" u="none" strike="noStrike" cap="none" normalizeH="0" baseline="0" smtClean="0">
                        <a:ln>
                          <a:noFill/>
                        </a:ln>
                        <a:solidFill>
                          <a:schemeClr val="tx1"/>
                        </a:solidFill>
                        <a:effectLst/>
                        <a:latin typeface="IranNastaliq" pitchFamily="18" charset="0"/>
                        <a:cs typeface="B Nazanin" pitchFamily="2" charset="-78"/>
                      </a:endParaRP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كمتر از يكماه</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1950">
                <a:tc v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يكماه تا يكسال</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v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يكسال تا پنجسال</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360363">
                <a:tc row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dirty="0" smtClean="0">
                          <a:ln>
                            <a:noFill/>
                          </a:ln>
                          <a:solidFill>
                            <a:schemeClr val="tx1"/>
                          </a:solidFill>
                          <a:effectLst/>
                          <a:latin typeface="IranNastaliq" pitchFamily="18" charset="0"/>
                          <a:cs typeface="B Nazanin" pitchFamily="2" charset="-78"/>
                        </a:rPr>
                        <a:t>روستاي قمر</a:t>
                      </a:r>
                      <a:endParaRPr kumimoji="0" lang="en-US" sz="1800" b="1" i="0" u="none" strike="noStrike" cap="none" normalizeH="0" baseline="0" dirty="0" smtClean="0">
                        <a:ln>
                          <a:noFill/>
                        </a:ln>
                        <a:solidFill>
                          <a:schemeClr val="tx1"/>
                        </a:solidFill>
                        <a:effectLst/>
                        <a:latin typeface="IranNastaliq" pitchFamily="18" charset="0"/>
                        <a:cs typeface="B Nazanin" pitchFamily="2" charset="-78"/>
                      </a:endParaRPr>
                    </a:p>
                  </a:txBody>
                  <a:tcPr marL="0" marR="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كمتر از يكماه</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3388">
                <a:tc v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يكماه تا يكسال</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075">
                <a:tc v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يكسال تا پنجسال</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smtClean="0">
                <a:cs typeface="B Nazanin" pitchFamily="2" charset="-78"/>
              </a:rPr>
              <a:t>میزان مرگ اختصاصی علتی در گروه سنی کمتر از 5 سال </a:t>
            </a:r>
          </a:p>
          <a:p>
            <a:endParaRPr lang="fa-IR" dirty="0" smtClean="0">
              <a:cs typeface="B Nazanin" pitchFamily="2" charset="-78"/>
            </a:endParaRPr>
          </a:p>
          <a:p>
            <a:endParaRPr lang="fa-IR" dirty="0" smtClean="0">
              <a:cs typeface="B Nazanin" pitchFamily="2" charset="-78"/>
            </a:endParaRPr>
          </a:p>
          <a:p>
            <a:endParaRPr lang="fa-IR" dirty="0" smtClean="0">
              <a:cs typeface="B Nazanin" pitchFamily="2" charset="-78"/>
            </a:endParaRPr>
          </a:p>
          <a:p>
            <a:r>
              <a:rPr lang="fa-IR" dirty="0" smtClean="0">
                <a:cs typeface="B Nazanin" pitchFamily="2" charset="-78"/>
              </a:rPr>
              <a:t>نسبت مرگ از علت خاص در گروه سنی کمتر از 5 سال</a:t>
            </a:r>
            <a:endParaRPr lang="fa-IR" dirty="0">
              <a:cs typeface="B Nazanin" pitchFamily="2" charset="-78"/>
            </a:endParaRPr>
          </a:p>
        </p:txBody>
      </p:sp>
      <p:sp>
        <p:nvSpPr>
          <p:cNvPr id="4" name="Title 1"/>
          <p:cNvSpPr>
            <a:spLocks noGrp="1"/>
          </p:cNvSpPr>
          <p:nvPr>
            <p:ph type="title"/>
          </p:nvPr>
        </p:nvSpPr>
        <p:spPr>
          <a:xfrm>
            <a:off x="467544" y="764704"/>
            <a:ext cx="8229600" cy="1066800"/>
          </a:xfrm>
        </p:spPr>
        <p:txBody>
          <a:bodyPr>
            <a:normAutofit fontScale="90000"/>
          </a:bodyPr>
          <a:lstStyle/>
          <a:p>
            <a:pPr algn="ctr"/>
            <a:r>
              <a:rPr lang="fa-IR" sz="3600" dirty="0" smtClean="0">
                <a:cs typeface="B Titr" pitchFamily="2" charset="-78"/>
              </a:rPr>
              <a:t>شاخصهای قابل استخراج از جدول علت مرگ کودکان</a:t>
            </a:r>
            <a:endParaRPr lang="fa-IR" sz="3600" dirty="0">
              <a:cs typeface="B Titr" pitchFamily="2" charset="-78"/>
            </a:endParaRPr>
          </a:p>
        </p:txBody>
      </p:sp>
      <p:sp>
        <p:nvSpPr>
          <p:cNvPr id="39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9937"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3528" y="2780928"/>
            <a:ext cx="4392488" cy="1224136"/>
          </a:xfrm>
          <a:prstGeom prst="rect">
            <a:avLst/>
          </a:prstGeom>
          <a:noFill/>
        </p:spPr>
      </p:pic>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9939"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5013176"/>
            <a:ext cx="4464496" cy="1008112"/>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itchFamily="2" charset="-78"/>
              </a:rPr>
              <a:t>شاخصهای دیگر:</a:t>
            </a:r>
            <a:endParaRPr lang="fa-IR" dirty="0">
              <a:cs typeface="B Titr"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رشد طبیعی جمعیت</a:t>
            </a:r>
          </a:p>
          <a:p>
            <a:pPr>
              <a:buNone/>
            </a:pPr>
            <a:endParaRPr lang="fa-IR" dirty="0" smtClean="0">
              <a:cs typeface="B Nazanin" pitchFamily="2" charset="-78"/>
            </a:endParaRPr>
          </a:p>
          <a:p>
            <a:pPr algn="l">
              <a:buNone/>
            </a:pPr>
            <a:r>
              <a:rPr lang="fa-IR" dirty="0" smtClean="0">
                <a:cs typeface="B Nazanin" pitchFamily="2" charset="-78"/>
              </a:rPr>
              <a:t>میزان خام مرگ- میزان خام تولد= رشد طبیعی جمعیت</a:t>
            </a:r>
          </a:p>
          <a:p>
            <a:endParaRPr lang="fa-IR" dirty="0" smtClean="0">
              <a:cs typeface="B Nazanin" pitchFamily="2" charset="-78"/>
            </a:endParaRPr>
          </a:p>
          <a:p>
            <a:r>
              <a:rPr lang="fa-IR" dirty="0" smtClean="0">
                <a:cs typeface="B Nazanin" pitchFamily="2" charset="-78"/>
              </a:rPr>
              <a:t>بعد خانوار</a:t>
            </a:r>
          </a:p>
          <a:p>
            <a:pPr>
              <a:buNone/>
            </a:pPr>
            <a:endParaRPr lang="fa-IR" dirty="0">
              <a:cs typeface="B Nazanin" pitchFamily="2" charset="-78"/>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187624" y="4941168"/>
            <a:ext cx="1368152" cy="936104"/>
          </a:xfrm>
          <a:prstGeom prst="rect">
            <a:avLst/>
          </a:prstGeom>
          <a:noFill/>
        </p:spPr>
      </p:pic>
      <p:sp>
        <p:nvSpPr>
          <p:cNvPr id="1027" name="Rectangle 3"/>
          <p:cNvSpPr>
            <a:spLocks noChangeArrowheads="1"/>
          </p:cNvSpPr>
          <p:nvPr/>
        </p:nvSpPr>
        <p:spPr bwMode="auto">
          <a:xfrm>
            <a:off x="0" y="1036638"/>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3600" dirty="0" smtClean="0">
                <a:cs typeface="B Titr" panose="00000700000000000000" pitchFamily="2" charset="-78"/>
              </a:rPr>
              <a:t>نحوه استخراج شاخص های حیاتی از سامانه سیب </a:t>
            </a:r>
            <a:endParaRPr lang="fa-IR" sz="3600"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fa-IR" b="1" dirty="0">
                    <a:cs typeface="B Nazanin" panose="00000400000000000000" pitchFamily="2" charset="-78"/>
                  </a:rPr>
                  <a:t>درصد توزیع گروههای سنی جمعیت: </a:t>
                </a:r>
                <a:endParaRPr lang="fa-IR" b="1" dirty="0" smtClean="0">
                  <a:cs typeface="B Nazanin" panose="00000400000000000000" pitchFamily="2" charset="-78"/>
                </a:endParaRPr>
              </a:p>
              <a:p>
                <a:endParaRPr lang="en-US" dirty="0">
                  <a:cs typeface="B Nazanin" panose="00000400000000000000" pitchFamily="2" charset="-78"/>
                </a:endParaRPr>
              </a:p>
              <a:p>
                <a14:m>
                  <m:oMath xmlns:m="http://schemas.openxmlformats.org/officeDocument/2006/math">
                    <m:f>
                      <m:fPr>
                        <m:ctrlPr>
                          <a:rPr lang="en-US" b="1" i="1">
                            <a:latin typeface="Cambria Math" panose="02040503050406030204" pitchFamily="18" charset="0"/>
                            <a:cs typeface="B Nazanin" panose="00000400000000000000" pitchFamily="2" charset="-78"/>
                          </a:rPr>
                        </m:ctrlPr>
                      </m:fPr>
                      <m:num>
                        <m:r>
                          <a:rPr lang="fa-IR" b="1">
                            <a:latin typeface="Cambria Math" panose="02040503050406030204" pitchFamily="18" charset="0"/>
                            <a:cs typeface="B Nazanin" panose="00000400000000000000" pitchFamily="2" charset="-78"/>
                          </a:rPr>
                          <m:t>نظر</m:t>
                        </m:r>
                        <m:r>
                          <a:rPr lang="fa-IR" b="1">
                            <a:latin typeface="Cambria Math" panose="02040503050406030204" pitchFamily="18" charset="0"/>
                            <a:cs typeface="B Nazanin" panose="00000400000000000000" pitchFamily="2" charset="-78"/>
                          </a:rPr>
                          <m:t> </m:t>
                        </m:r>
                        <m:r>
                          <a:rPr lang="fa-IR" b="1">
                            <a:latin typeface="Cambria Math" panose="02040503050406030204" pitchFamily="18" charset="0"/>
                            <a:cs typeface="B Nazanin" panose="00000400000000000000" pitchFamily="2" charset="-78"/>
                          </a:rPr>
                          <m:t>مورد</m:t>
                        </m:r>
                        <m:r>
                          <a:rPr lang="fa-IR" b="1">
                            <a:latin typeface="Cambria Math" panose="02040503050406030204" pitchFamily="18" charset="0"/>
                            <a:cs typeface="B Nazanin" panose="00000400000000000000" pitchFamily="2" charset="-78"/>
                          </a:rPr>
                          <m:t> </m:t>
                        </m:r>
                        <m:r>
                          <a:rPr lang="fa-IR" b="1">
                            <a:latin typeface="Cambria Math" panose="02040503050406030204" pitchFamily="18" charset="0"/>
                            <a:cs typeface="B Nazanin" panose="00000400000000000000" pitchFamily="2" charset="-78"/>
                          </a:rPr>
                          <m:t>سنی</m:t>
                        </m:r>
                        <m:r>
                          <a:rPr lang="fa-IR" b="1">
                            <a:latin typeface="Cambria Math" panose="02040503050406030204" pitchFamily="18" charset="0"/>
                            <a:cs typeface="B Nazanin" panose="00000400000000000000" pitchFamily="2" charset="-78"/>
                          </a:rPr>
                          <m:t> </m:t>
                        </m:r>
                        <m:r>
                          <a:rPr lang="fa-IR" b="1">
                            <a:latin typeface="Cambria Math" panose="02040503050406030204" pitchFamily="18" charset="0"/>
                            <a:cs typeface="B Nazanin" panose="00000400000000000000" pitchFamily="2" charset="-78"/>
                          </a:rPr>
                          <m:t>گروه</m:t>
                        </m:r>
                        <m:r>
                          <a:rPr lang="fa-IR" b="1">
                            <a:latin typeface="Cambria Math" panose="02040503050406030204" pitchFamily="18" charset="0"/>
                            <a:cs typeface="B Nazanin" panose="00000400000000000000" pitchFamily="2" charset="-78"/>
                          </a:rPr>
                          <m:t> </m:t>
                        </m:r>
                        <m:r>
                          <a:rPr lang="fa-IR" b="1">
                            <a:latin typeface="Cambria Math" panose="02040503050406030204" pitchFamily="18" charset="0"/>
                            <a:cs typeface="B Nazanin" panose="00000400000000000000" pitchFamily="2" charset="-78"/>
                          </a:rPr>
                          <m:t>جمعیت</m:t>
                        </m:r>
                        <m:r>
                          <a:rPr lang="en-US" b="1">
                            <a:latin typeface="Cambria Math" panose="02040503050406030204" pitchFamily="18" charset="0"/>
                            <a:cs typeface="B Nazanin" panose="00000400000000000000" pitchFamily="2" charset="-78"/>
                          </a:rPr>
                          <m:t>∗</m:t>
                        </m:r>
                        <m:r>
                          <a:rPr lang="en-US" b="1">
                            <a:latin typeface="Cambria Math" panose="02040503050406030204" pitchFamily="18" charset="0"/>
                            <a:cs typeface="B Nazanin" panose="00000400000000000000" pitchFamily="2" charset="-78"/>
                          </a:rPr>
                          <m:t>100</m:t>
                        </m:r>
                      </m:num>
                      <m:den>
                        <m:r>
                          <a:rPr lang="fa-IR" b="1">
                            <a:latin typeface="Cambria Math" panose="02040503050406030204" pitchFamily="18" charset="0"/>
                            <a:cs typeface="B Nazanin" panose="00000400000000000000" pitchFamily="2" charset="-78"/>
                          </a:rPr>
                          <m:t>جمعیت</m:t>
                        </m:r>
                        <m:r>
                          <a:rPr lang="fa-IR" b="1">
                            <a:latin typeface="Cambria Math" panose="02040503050406030204" pitchFamily="18" charset="0"/>
                            <a:cs typeface="B Nazanin" panose="00000400000000000000" pitchFamily="2" charset="-78"/>
                          </a:rPr>
                          <m:t> </m:t>
                        </m:r>
                        <m:r>
                          <a:rPr lang="fa-IR" b="1">
                            <a:latin typeface="Cambria Math" panose="02040503050406030204" pitchFamily="18" charset="0"/>
                            <a:cs typeface="B Nazanin" panose="00000400000000000000" pitchFamily="2" charset="-78"/>
                          </a:rPr>
                          <m:t>کل</m:t>
                        </m:r>
                      </m:den>
                    </m:f>
                  </m:oMath>
                </a14:m>
                <a:endParaRPr lang="en-US" b="1" dirty="0">
                  <a:cs typeface="B Nazanin" panose="00000400000000000000" pitchFamily="2" charset="-78"/>
                </a:endParaRPr>
              </a:p>
              <a:p>
                <a:endParaRPr lang="fa-IR" b="1" dirty="0">
                  <a:cs typeface="B Nazanin" panose="00000400000000000000" pitchFamily="2" charset="-78"/>
                </a:endParaRPr>
              </a:p>
              <a:p>
                <a:pPr algn="just"/>
                <a:r>
                  <a:rPr lang="fa-IR" dirty="0">
                    <a:cs typeface="B Nazanin" panose="00000400000000000000" pitchFamily="2" charset="-78"/>
                  </a:rPr>
                  <a:t>ابتدا در سامانه سیب در قسمت فهرست خدمت گیرندگان جمعیت </a:t>
                </a:r>
                <a:r>
                  <a:rPr lang="fa-IR" dirty="0" smtClean="0">
                    <a:cs typeface="B Nazanin" panose="00000400000000000000" pitchFamily="2" charset="-78"/>
                  </a:rPr>
                  <a:t>گروه سنی مورد نظر را انتخاب کرده</a:t>
                </a:r>
                <a:r>
                  <a:rPr lang="en-US" dirty="0" smtClean="0">
                    <a:cs typeface="B Nazanin" panose="00000400000000000000" pitchFamily="2" charset="-78"/>
                  </a:rPr>
                  <a:t>,</a:t>
                </a:r>
                <a:r>
                  <a:rPr lang="fa-IR" dirty="0">
                    <a:cs typeface="B Nazanin" panose="00000400000000000000" pitchFamily="2" charset="-78"/>
                  </a:rPr>
                  <a:t> سپس فیلتر </a:t>
                </a:r>
                <a:r>
                  <a:rPr lang="fa-IR" dirty="0" smtClean="0">
                    <a:cs typeface="B Nazanin" panose="00000400000000000000" pitchFamily="2" charset="-78"/>
                  </a:rPr>
                  <a:t>سال مورد نظررا </a:t>
                </a:r>
                <a:r>
                  <a:rPr lang="fa-IR" dirty="0">
                    <a:cs typeface="B Nazanin" panose="00000400000000000000" pitchFamily="2" charset="-78"/>
                  </a:rPr>
                  <a:t>حذف و کل جمعیت را انتخاب می کنیم وپس از آن در کسر مربوطه قرار داده و درصد گروه سنی </a:t>
                </a:r>
                <a:r>
                  <a:rPr lang="fa-IR" dirty="0" smtClean="0">
                    <a:cs typeface="B Nazanin" panose="00000400000000000000" pitchFamily="2" charset="-78"/>
                  </a:rPr>
                  <a:t>مورد نظر </a:t>
                </a:r>
                <a:r>
                  <a:rPr lang="fa-IR" dirty="0">
                    <a:cs typeface="B Nazanin" panose="00000400000000000000" pitchFamily="2" charset="-78"/>
                  </a:rPr>
                  <a:t>سال حساب می گردد.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141950135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32376270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9549533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0401717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Titr" panose="00000700000000000000" pitchFamily="2" charset="-78"/>
              </a:rPr>
              <a:t>نسبت </a:t>
            </a:r>
            <a:r>
              <a:rPr lang="fa-IR" dirty="0" smtClean="0">
                <a:cs typeface="B Titr" panose="00000700000000000000" pitchFamily="2" charset="-78"/>
              </a:rPr>
              <a:t>جنسی</a:t>
            </a:r>
            <a:r>
              <a:rPr lang="en-US" dirty="0" smtClean="0">
                <a:cs typeface="B Titr" panose="00000700000000000000" pitchFamily="2" charset="-78"/>
              </a:rPr>
              <a:t>:</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endParaRPr lang="fa-IR" dirty="0" smtClean="0"/>
              </a:p>
              <a:p>
                <a:pPr algn="just"/>
                <a:r>
                  <a:rPr lang="fa-IR" dirty="0">
                    <a:cs typeface="B Nazanin" panose="00000400000000000000" pitchFamily="2" charset="-78"/>
                  </a:rPr>
                  <a:t>در قسمت وقایع ثبت شده زایمانهای ثبت شده تعداد تولد زنده را انتخاب می کنیم، سپس تعداد تولد زنده پسر  و پس از آنتعداد تولد زنده دختر را انتخاب کرده که  در کسر مربوطه قرار داده و آن راحساب می کنیم  .</a:t>
                </a:r>
                <a:endParaRPr lang="en-US" dirty="0">
                  <a:cs typeface="B Nazanin" panose="00000400000000000000" pitchFamily="2" charset="-78"/>
                </a:endParaRPr>
              </a:p>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پسر</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تولدهای</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m:t>
                        </m:r>
                      </m:num>
                      <m:den>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دختر</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تولدهای</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den>
                    </m:f>
                  </m:oMath>
                </a14:m>
                <a:endParaRPr lang="en-US" dirty="0">
                  <a:cs typeface="B Nazanin" panose="00000400000000000000" pitchFamily="2" charset="-78"/>
                </a:endParaRPr>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r="-74"/>
                </a:stretch>
              </a:blipFill>
            </p:spPr>
            <p:txBody>
              <a:bodyPr/>
              <a:lstStyle/>
              <a:p>
                <a:r>
                  <a:rPr lang="fa-IR">
                    <a:noFill/>
                  </a:rPr>
                  <a:t> </a:t>
                </a:r>
              </a:p>
            </p:txBody>
          </p:sp>
        </mc:Fallback>
      </mc:AlternateContent>
    </p:spTree>
    <p:extLst>
      <p:ext uri="{BB962C8B-B14F-4D97-AF65-F5344CB8AC3E}">
        <p14:creationId xmlns:p14="http://schemas.microsoft.com/office/powerpoint/2010/main" val="160171709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624736"/>
          </a:xfrm>
          <a:prstGeom prst="rect">
            <a:avLst/>
          </a:prstGeom>
        </p:spPr>
      </p:pic>
    </p:spTree>
    <p:extLst>
      <p:ext uri="{BB962C8B-B14F-4D97-AF65-F5344CB8AC3E}">
        <p14:creationId xmlns:p14="http://schemas.microsoft.com/office/powerpoint/2010/main" val="18063490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768752"/>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32448892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972015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2656"/>
            <a:ext cx="9144000" cy="6624736"/>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40833637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1839598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2656"/>
            <a:ext cx="9144000" cy="6408711"/>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9245354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Tree>
    <p:extLst>
      <p:ext uri="{BB962C8B-B14F-4D97-AF65-F5344CB8AC3E}">
        <p14:creationId xmlns:p14="http://schemas.microsoft.com/office/powerpoint/2010/main" val="15435742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3534821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944295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1109139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4115812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24"/>
            <a:ext cx="9144000" cy="6984776"/>
          </a:xfrm>
          <a:prstGeom prst="rect">
            <a:avLst/>
          </a:prstGeom>
        </p:spPr>
      </p:pic>
    </p:spTree>
    <p:extLst>
      <p:ext uri="{BB962C8B-B14F-4D97-AF65-F5344CB8AC3E}">
        <p14:creationId xmlns:p14="http://schemas.microsoft.com/office/powerpoint/2010/main" val="219030383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856904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7247182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24"/>
            <a:ext cx="9144000" cy="6813376"/>
          </a:xfrm>
          <a:prstGeom prst="rect">
            <a:avLst/>
          </a:prstGeom>
        </p:spPr>
      </p:pic>
    </p:spTree>
    <p:extLst>
      <p:ext uri="{BB962C8B-B14F-4D97-AF65-F5344CB8AC3E}">
        <p14:creationId xmlns:p14="http://schemas.microsoft.com/office/powerpoint/2010/main" val="228628312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6632"/>
            <a:ext cx="9144000" cy="6741368"/>
          </a:xfrm>
          <a:prstGeom prst="rect">
            <a:avLst/>
          </a:prstGeom>
        </p:spPr>
      </p:pic>
    </p:spTree>
    <p:extLst>
      <p:ext uri="{BB962C8B-B14F-4D97-AF65-F5344CB8AC3E}">
        <p14:creationId xmlns:p14="http://schemas.microsoft.com/office/powerpoint/2010/main" val="118550959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373869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2739218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744839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0201517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715811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154637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282084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6977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7650897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86592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7101408"/>
          </a:xfrm>
          <a:prstGeom prst="rect">
            <a:avLst/>
          </a:prstGeom>
        </p:spPr>
      </p:pic>
    </p:spTree>
    <p:extLst>
      <p:ext uri="{BB962C8B-B14F-4D97-AF65-F5344CB8AC3E}">
        <p14:creationId xmlns:p14="http://schemas.microsoft.com/office/powerpoint/2010/main" val="68819623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9393310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6971281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87595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anose="00000700000000000000" pitchFamily="2" charset="-78"/>
              </a:rPr>
              <a:t>درصد سرباری :</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smtClean="0">
                    <a:cs typeface="B Nazanin" panose="00000400000000000000" pitchFamily="2" charset="-78"/>
                  </a:rPr>
                  <a:t>نشان </a:t>
                </a:r>
                <a:r>
                  <a:rPr lang="fa-IR" dirty="0">
                    <a:cs typeface="B Nazanin" panose="00000400000000000000" pitchFamily="2" charset="-78"/>
                  </a:rPr>
                  <a:t>دهنده جمعیت غیرفعال به جمعیت فعال از نظر اقتصادی و اشتغال است. در قسمت فهرست خدمت گیرندگان ابتدا جمعیت زیر 15 سال را انتخاب می کنیم سپس جمعیت بالای  65 سال را در باکس مربوطه وارد کرده </a:t>
                </a:r>
                <a:r>
                  <a:rPr lang="fa-IR" dirty="0" smtClean="0">
                    <a:cs typeface="B Nazanin" panose="00000400000000000000" pitchFamily="2" charset="-78"/>
                  </a:rPr>
                  <a:t>و پس از آن جمعیت </a:t>
                </a:r>
                <a:r>
                  <a:rPr lang="fa-IR" dirty="0">
                    <a:cs typeface="B Nazanin" panose="00000400000000000000" pitchFamily="2" charset="-78"/>
                  </a:rPr>
                  <a:t>15 تا 64 سال را نیز انتخاب می کنیم و پس از دریافت گزارش </a:t>
                </a:r>
                <a:r>
                  <a:rPr lang="en-US" dirty="0" smtClean="0">
                    <a:cs typeface="B Nazanin" panose="00000400000000000000" pitchFamily="2" charset="-78"/>
                  </a:rPr>
                  <a:t>, </a:t>
                </a:r>
                <a:r>
                  <a:rPr lang="fa-IR" dirty="0" smtClean="0">
                    <a:cs typeface="B Nazanin" panose="00000400000000000000" pitchFamily="2" charset="-78"/>
                  </a:rPr>
                  <a:t>عدد بدست آمده را درکسر </a:t>
                </a:r>
                <a:r>
                  <a:rPr lang="fa-IR" dirty="0">
                    <a:cs typeface="B Nazanin" panose="00000400000000000000" pitchFamily="2" charset="-78"/>
                  </a:rPr>
                  <a:t>مربوطه وارد کرده و درصد آن را حساب می کنیم. </a:t>
                </a:r>
                <a:endParaRPr lang="en-US" dirty="0">
                  <a:cs typeface="B Nazanin" panose="00000400000000000000" pitchFamily="2" charset="-78"/>
                </a:endParaRPr>
              </a:p>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سال</m:t>
                        </m:r>
                        <m:r>
                          <a:rPr lang="fa-IR">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65</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بالای</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و</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سال</m:t>
                        </m:r>
                        <m:r>
                          <a:rPr lang="fa-IR">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15</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زیر</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جمعیت</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m:t>
                        </m:r>
                      </m:num>
                      <m:den>
                        <m:r>
                          <a:rPr lang="fa-IR">
                            <a:latin typeface="Cambria Math" panose="02040503050406030204" pitchFamily="18" charset="0"/>
                            <a:cs typeface="B Nazanin" panose="00000400000000000000" pitchFamily="2" charset="-78"/>
                          </a:rPr>
                          <m:t>سال</m:t>
                        </m:r>
                        <m:r>
                          <a:rPr lang="fa-IR">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64</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تا</m:t>
                        </m:r>
                        <m:r>
                          <a:rPr lang="fa-IR">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15</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جمعیت</m:t>
                        </m:r>
                      </m:den>
                    </m:f>
                  </m:oMath>
                </a14:m>
                <a:endParaRPr lang="en-US" dirty="0">
                  <a:cs typeface="B Nazanin" panose="00000400000000000000" pitchFamily="2" charset="-78"/>
                </a:endParaRPr>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14315019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11977136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46742542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426099408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anose="00000700000000000000" pitchFamily="2" charset="-78"/>
              </a:rPr>
              <a:t>میزان موالید خام :</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تولد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fa-IR">
                            <a:latin typeface="Cambria Math" panose="02040503050406030204" pitchFamily="18" charset="0"/>
                            <a:cs typeface="B Nazanin" panose="00000400000000000000" pitchFamily="2" charset="-78"/>
                          </a:rPr>
                          <m:t> </m:t>
                        </m:r>
                      </m:num>
                      <m:den>
                        <m:r>
                          <a:rPr lang="fa-IR">
                            <a:latin typeface="Cambria Math" panose="02040503050406030204" pitchFamily="18" charset="0"/>
                            <a:cs typeface="B Nazanin" panose="00000400000000000000" pitchFamily="2" charset="-78"/>
                          </a:rPr>
                          <m:t>جمعیت</m:t>
                        </m:r>
                      </m:den>
                    </m:f>
                  </m:oMath>
                </a14:m>
                <a:r>
                  <a:rPr lang="fa-IR" dirty="0">
                    <a:cs typeface="B Nazanin" panose="00000400000000000000" pitchFamily="2" charset="-78"/>
                  </a:rPr>
                  <a:t> *</a:t>
                </a:r>
                <a:r>
                  <a:rPr lang="fa-IR" dirty="0" smtClean="0">
                    <a:cs typeface="B Nazanin" panose="00000400000000000000" pitchFamily="2" charset="-78"/>
                  </a:rPr>
                  <a:t>1000</a:t>
                </a:r>
              </a:p>
              <a:p>
                <a:pPr algn="just"/>
                <a:r>
                  <a:rPr lang="fa-IR" dirty="0" smtClean="0">
                    <a:cs typeface="B Nazanin" panose="00000400000000000000" pitchFamily="2" charset="-78"/>
                  </a:rPr>
                  <a:t>ابتدا تعداد تولد هارا از منوی وقایع ثبت شده </a:t>
                </a:r>
                <a:r>
                  <a:rPr lang="en-US" dirty="0" smtClean="0">
                    <a:cs typeface="B Nazanin" panose="00000400000000000000" pitchFamily="2" charset="-78"/>
                  </a:rPr>
                  <a:t>,</a:t>
                </a:r>
                <a:r>
                  <a:rPr lang="fa-IR" dirty="0" smtClean="0">
                    <a:cs typeface="B Nazanin" panose="00000400000000000000" pitchFamily="2" charset="-78"/>
                  </a:rPr>
                  <a:t> زایمانهای ثبت شده استخراج و سپس جمعیت را نیز از قسمت فهرست خدمت گیرندگان جستجو کرده و اعداد بدست آمده را در کسر بالا جایگزین می نماییم.</a:t>
                </a:r>
                <a:endParaRPr lang="fa-IR"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r="-74"/>
                </a:stretch>
              </a:blipFill>
            </p:spPr>
            <p:txBody>
              <a:bodyPr/>
              <a:lstStyle/>
              <a:p>
                <a:r>
                  <a:rPr lang="fa-IR">
                    <a:noFill/>
                  </a:rPr>
                  <a:t> </a:t>
                </a:r>
              </a:p>
            </p:txBody>
          </p:sp>
        </mc:Fallback>
      </mc:AlternateContent>
    </p:spTree>
    <p:extLst>
      <p:ext uri="{BB962C8B-B14F-4D97-AF65-F5344CB8AC3E}">
        <p14:creationId xmlns:p14="http://schemas.microsoft.com/office/powerpoint/2010/main" val="2960087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957392"/>
          </a:xfrm>
          <a:prstGeom prst="rect">
            <a:avLst/>
          </a:prstGeom>
        </p:spPr>
      </p:pic>
    </p:spTree>
    <p:extLst>
      <p:ext uri="{BB962C8B-B14F-4D97-AF65-F5344CB8AC3E}">
        <p14:creationId xmlns:p14="http://schemas.microsoft.com/office/powerpoint/2010/main" val="12643590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39419378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14419603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anose="00000700000000000000" pitchFamily="2" charset="-78"/>
              </a:rPr>
              <a:t>میزان مرگ خام :</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مرگ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fa-IR">
                            <a:latin typeface="Cambria Math" panose="02040503050406030204" pitchFamily="18" charset="0"/>
                            <a:cs typeface="B Nazanin" panose="00000400000000000000" pitchFamily="2" charset="-78"/>
                          </a:rPr>
                          <m:t> </m:t>
                        </m:r>
                      </m:num>
                      <m:den>
                        <m:r>
                          <a:rPr lang="fa-IR">
                            <a:latin typeface="Cambria Math" panose="02040503050406030204" pitchFamily="18" charset="0"/>
                            <a:cs typeface="B Nazanin" panose="00000400000000000000" pitchFamily="2" charset="-78"/>
                          </a:rPr>
                          <m:t>جمعیت</m:t>
                        </m:r>
                      </m:den>
                    </m:f>
                  </m:oMath>
                </a14:m>
                <a:r>
                  <a:rPr lang="fa-IR" dirty="0"/>
                  <a:t> *</a:t>
                </a:r>
                <a:r>
                  <a:rPr lang="fa-IR" dirty="0" smtClean="0"/>
                  <a:t>1000</a:t>
                </a:r>
              </a:p>
              <a:p>
                <a:pPr algn="just"/>
                <a:r>
                  <a:rPr lang="fa-IR" dirty="0" smtClean="0">
                    <a:cs typeface="B Nazanin" panose="00000400000000000000" pitchFamily="2" charset="-78"/>
                  </a:rPr>
                  <a:t>ابتدا تعداد مرگهای یکسال را ازمنوی وقایع ثبت شده </a:t>
                </a:r>
                <a:r>
                  <a:rPr lang="en-US" dirty="0" smtClean="0">
                    <a:cs typeface="B Nazanin" panose="00000400000000000000" pitchFamily="2" charset="-78"/>
                  </a:rPr>
                  <a:t>,</a:t>
                </a:r>
                <a:r>
                  <a:rPr lang="fa-IR" dirty="0" smtClean="0">
                    <a:cs typeface="B Nazanin" panose="00000400000000000000" pitchFamily="2" charset="-78"/>
                  </a:rPr>
                  <a:t> مرگهای ثبت شده استخراج و سپس کل جمعیت را از منوی ثبت نام و سرشماری </a:t>
                </a:r>
                <a:r>
                  <a:rPr lang="en-US" dirty="0" smtClean="0">
                    <a:cs typeface="B Nazanin" panose="00000400000000000000" pitchFamily="2" charset="-78"/>
                  </a:rPr>
                  <a:t>,</a:t>
                </a:r>
                <a:r>
                  <a:rPr lang="fa-IR" dirty="0" smtClean="0">
                    <a:cs typeface="B Nazanin" panose="00000400000000000000" pitchFamily="2" charset="-78"/>
                  </a:rPr>
                  <a:t> فهرست خدمت گیرندگان استخراج و درکسر مربوطه جایگزین می نماییم.</a:t>
                </a:r>
                <a:endParaRPr lang="fa-IR"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r="-74"/>
                </a:stretch>
              </a:blipFill>
            </p:spPr>
            <p:txBody>
              <a:bodyPr/>
              <a:lstStyle/>
              <a:p>
                <a:r>
                  <a:rPr lang="fa-IR">
                    <a:noFill/>
                  </a:rPr>
                  <a:t> </a:t>
                </a:r>
              </a:p>
            </p:txBody>
          </p:sp>
        </mc:Fallback>
      </mc:AlternateContent>
    </p:spTree>
    <p:extLst>
      <p:ext uri="{BB962C8B-B14F-4D97-AF65-F5344CB8AC3E}">
        <p14:creationId xmlns:p14="http://schemas.microsoft.com/office/powerpoint/2010/main" val="29613790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552728"/>
          </a:xfrm>
          <a:prstGeom prst="rect">
            <a:avLst/>
          </a:prstGeom>
        </p:spPr>
      </p:pic>
    </p:spTree>
    <p:extLst>
      <p:ext uri="{BB962C8B-B14F-4D97-AF65-F5344CB8AC3E}">
        <p14:creationId xmlns:p14="http://schemas.microsoft.com/office/powerpoint/2010/main" val="6190849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342247542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15971083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2572811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dirty="0">
                <a:cs typeface="B Titr" panose="00000700000000000000" pitchFamily="2" charset="-78"/>
              </a:rPr>
              <a:t>رشد طبیعی جمعیت </a:t>
            </a:r>
            <a:r>
              <a:rPr lang="fa-IR" dirty="0" smtClean="0">
                <a:cs typeface="B Titr" panose="00000700000000000000" pitchFamily="2" charset="-78"/>
              </a:rPr>
              <a:t>: </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جمعیتی که رشد مثبت دارد بافت و ترکیب جوانی داشته و هر سال به تعداد آن افزوده می شود. جمعیتی که رشد منفی دارد ترکیب سنی جمعیت به سمت پیر شدن پیش می رود. </a:t>
                </a:r>
                <a:endParaRPr lang="en-US" dirty="0">
                  <a:cs typeface="B Nazanin" panose="00000400000000000000" pitchFamily="2" charset="-78"/>
                </a:endParaRPr>
              </a:p>
              <a:p>
                <a14:m>
                  <m:oMath xmlns:m="http://schemas.openxmlformats.org/officeDocument/2006/math">
                    <m:r>
                      <a:rPr lang="en-US">
                        <a:latin typeface="Cambria Math" panose="02040503050406030204" pitchFamily="18" charset="0"/>
                        <a:cs typeface="B Nazanin" panose="00000400000000000000" pitchFamily="2" charset="-78"/>
                      </a:rPr>
                      <m:t>(</m:t>
                    </m:r>
                    <m:r>
                      <a:rPr lang="fa-IR">
                        <a:latin typeface="Cambria Math" panose="02040503050406030204" pitchFamily="18" charset="0"/>
                        <a:cs typeface="B Nazanin" panose="00000400000000000000" pitchFamily="2" charset="-78"/>
                      </a:rPr>
                      <m:t>خام</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تولد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میزان</m:t>
                    </m:r>
                    <m:r>
                      <a:rPr lang="en-US">
                        <a:latin typeface="Cambria Math" panose="02040503050406030204" pitchFamily="18" charset="0"/>
                        <a:cs typeface="B Nazanin" panose="00000400000000000000" pitchFamily="2" charset="-78"/>
                      </a:rPr>
                      <m:t>−</m:t>
                    </m:r>
                    <m:r>
                      <a:rPr lang="fa-IR">
                        <a:latin typeface="Cambria Math" panose="02040503050406030204" pitchFamily="18" charset="0"/>
                        <a:cs typeface="B Nazanin" panose="00000400000000000000" pitchFamily="2" charset="-78"/>
                      </a:rPr>
                      <m:t>خام</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مرگ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میزان</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m:t>
                    </m:r>
                  </m:oMath>
                </a14:m>
                <a:endParaRPr lang="fa-IR"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292489790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dirty="0">
                <a:cs typeface="B Titr" panose="00000700000000000000" pitchFamily="2" charset="-78"/>
              </a:rPr>
              <a:t>میزان باروری </a:t>
            </a:r>
            <a:r>
              <a:rPr lang="fa-IR" dirty="0" smtClean="0">
                <a:cs typeface="B Titr" panose="00000700000000000000" pitchFamily="2" charset="-78"/>
              </a:rPr>
              <a:t>عمومی:</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تعیین کننده تعداد تولد زنده به ازای هزار زن در سنین باروری (49-10 ساله) از قسمت وقایع ثبت شده-زایمانهای ثبت شده-تعداد موالید زنده استخراج و پس از قسمت فهرست خدمت گیرندگان جمعیت زنان 49-10 سال را </a:t>
                </a:r>
                <a:r>
                  <a:rPr lang="fa-IR" dirty="0" smtClean="0">
                    <a:cs typeface="B Nazanin" panose="00000400000000000000" pitchFamily="2" charset="-78"/>
                  </a:rPr>
                  <a:t>انتخاب و </a:t>
                </a:r>
                <a:r>
                  <a:rPr lang="fa-IR" dirty="0">
                    <a:cs typeface="B Nazanin" panose="00000400000000000000" pitchFamily="2" charset="-78"/>
                  </a:rPr>
                  <a:t>در کسر مربوطه قرار داده و باروری عمومی را </a:t>
                </a:r>
                <a:r>
                  <a:rPr lang="fa-IR" dirty="0" smtClean="0">
                    <a:cs typeface="B Nazanin" panose="00000400000000000000" pitchFamily="2" charset="-78"/>
                  </a:rPr>
                  <a:t>حساب </a:t>
                </a:r>
                <a:r>
                  <a:rPr lang="fa-IR" dirty="0">
                    <a:cs typeface="B Nazanin" panose="00000400000000000000" pitchFamily="2" charset="-78"/>
                  </a:rPr>
                  <a:t>می کنیم. </a:t>
                </a:r>
                <a:endParaRPr lang="en-US" dirty="0">
                  <a:cs typeface="B Nazanin" panose="00000400000000000000" pitchFamily="2" charset="-78"/>
                </a:endParaRPr>
              </a:p>
              <a:p>
                <a:pPr algn="just"/>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موالید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10000</m:t>
                        </m:r>
                      </m:num>
                      <m:den>
                        <m:r>
                          <a:rPr lang="fa-IR">
                            <a:latin typeface="Cambria Math" panose="02040503050406030204" pitchFamily="18" charset="0"/>
                            <a:cs typeface="B Nazanin" panose="00000400000000000000" pitchFamily="2" charset="-78"/>
                          </a:rPr>
                          <m:t>ساله</m:t>
                        </m:r>
                        <m:r>
                          <a:rPr lang="en-US">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10</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49</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زنان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جمعیت</m:t>
                        </m:r>
                      </m:den>
                    </m:f>
                  </m:oMath>
                </a14:m>
                <a:endParaRPr lang="en-US" dirty="0">
                  <a:cs typeface="B Nazanin" panose="00000400000000000000" pitchFamily="2" charset="-78"/>
                </a:endParaRPr>
              </a:p>
              <a:p>
                <a:pPr algn="just"/>
                <a:endParaRPr lang="fa-IR"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277147089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715250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4823991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72673204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552728"/>
          </a:xfrm>
          <a:prstGeom prst="rect">
            <a:avLst/>
          </a:prstGeom>
        </p:spPr>
      </p:pic>
    </p:spTree>
    <p:extLst>
      <p:ext uri="{BB962C8B-B14F-4D97-AF65-F5344CB8AC3E}">
        <p14:creationId xmlns:p14="http://schemas.microsoft.com/office/powerpoint/2010/main" val="710110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57135523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73929522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dirty="0" smtClean="0">
                <a:cs typeface="B Titr" panose="00000700000000000000" pitchFamily="2" charset="-78"/>
              </a:rPr>
              <a:t>درصد مرده </a:t>
            </a:r>
            <a:r>
              <a:rPr lang="fa-IR" dirty="0">
                <a:cs typeface="B Titr" panose="00000700000000000000" pitchFamily="2" charset="-78"/>
              </a:rPr>
              <a:t>زایی: </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smtClean="0">
                    <a:cs typeface="B Nazanin" panose="00000400000000000000" pitchFamily="2" charset="-78"/>
                  </a:rPr>
                  <a:t>مرده زایی: نوزادی </a:t>
                </a:r>
                <a:r>
                  <a:rPr lang="fa-IR" dirty="0">
                    <a:cs typeface="B Nazanin" panose="00000400000000000000" pitchFamily="2" charset="-78"/>
                  </a:rPr>
                  <a:t>که بعد از  هفته 22 حاملگی بدنیا آمده است و هیچ یک از علائم حیاتی را ندارد.</a:t>
                </a:r>
                <a:endParaRPr lang="en-US" dirty="0">
                  <a:cs typeface="B Nazanin" panose="00000400000000000000" pitchFamily="2" charset="-78"/>
                </a:endParaRPr>
              </a:p>
              <a:p>
                <a:pPr algn="just"/>
                <a:r>
                  <a:rPr lang="fa-IR" dirty="0" smtClean="0">
                    <a:cs typeface="B Nazanin" panose="00000400000000000000" pitchFamily="2" charset="-78"/>
                  </a:rPr>
                  <a:t>در </a:t>
                </a:r>
                <a:r>
                  <a:rPr lang="fa-IR" dirty="0">
                    <a:cs typeface="B Nazanin" panose="00000400000000000000" pitchFamily="2" charset="-78"/>
                  </a:rPr>
                  <a:t>قسمت وقایع ثبت شده –</a:t>
                </a:r>
                <a:r>
                  <a:rPr lang="fa-IR" dirty="0" smtClean="0">
                    <a:cs typeface="B Nazanin" panose="00000400000000000000" pitchFamily="2" charset="-78"/>
                  </a:rPr>
                  <a:t>زایمانهای ثبت </a:t>
                </a:r>
                <a:r>
                  <a:rPr lang="fa-IR" dirty="0">
                    <a:cs typeface="B Nazanin" panose="00000400000000000000" pitchFamily="2" charset="-78"/>
                  </a:rPr>
                  <a:t>شده-تعداد نوزاد مرده  بدنیا آمده را بدست آورد سپس در قسمت وقایع ثبت شده –زایمانهای ثبت شده-کل زایمانها (چه تولد زنده و چه مرده) را بدست آورده و در کسر مربوطه جایگزین می </a:t>
                </a:r>
                <a:r>
                  <a:rPr lang="fa-IR" dirty="0" smtClean="0">
                    <a:cs typeface="B Nazanin" panose="00000400000000000000" pitchFamily="2" charset="-78"/>
                  </a:rPr>
                  <a:t>نماییم.</a:t>
                </a:r>
              </a:p>
              <a:p>
                <a:pPr algn="just"/>
                <a:r>
                  <a:rPr lang="fa-IR" dirty="0" smtClean="0">
                    <a:cs typeface="B Nazanin" panose="00000400000000000000" pitchFamily="2" charset="-78"/>
                  </a:rPr>
                  <a:t>.</a:t>
                </a:r>
                <a:r>
                  <a:rPr lang="en-US" dirty="0">
                    <a:cs typeface="B Nazanin" panose="00000400000000000000" pitchFamily="2" charset="-78"/>
                  </a:rPr>
                  <a:t> </a:t>
                </a:r>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آمده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بدنیا</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مرده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m:t>
                        </m:r>
                      </m:num>
                      <m:den>
                        <m:eqArr>
                          <m:eqArrPr>
                            <m:ctrlPr>
                              <a:rPr lang="en-US" i="1">
                                <a:latin typeface="Cambria Math" panose="02040503050406030204" pitchFamily="18" charset="0"/>
                                <a:cs typeface="B Nazanin" panose="00000400000000000000" pitchFamily="2" charset="-78"/>
                              </a:rPr>
                            </m:ctrlPr>
                          </m:eqArrPr>
                          <m:e>
                            <m:d>
                              <m:dPr>
                                <m:ctrlPr>
                                  <a:rPr lang="en-US" i="1">
                                    <a:latin typeface="Cambria Math" panose="02040503050406030204" pitchFamily="18" charset="0"/>
                                    <a:cs typeface="B Nazanin" panose="00000400000000000000" pitchFamily="2" charset="-78"/>
                                  </a:rPr>
                                </m:ctrlPr>
                              </m:dPr>
                              <m:e>
                                <m:r>
                                  <a:rPr lang="fa-IR">
                                    <a:latin typeface="Cambria Math" panose="02040503050406030204" pitchFamily="18" charset="0"/>
                                    <a:cs typeface="B Nazanin" panose="00000400000000000000" pitchFamily="2" charset="-78"/>
                                  </a:rPr>
                                  <m:t>زایی</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مرده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و</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تولد</m:t>
                                </m:r>
                              </m:e>
                            </m:d>
                            <m:r>
                              <a:rPr lang="fa-IR">
                                <a:latin typeface="Cambria Math" panose="02040503050406030204" pitchFamily="18" charset="0"/>
                                <a:cs typeface="B Nazanin" panose="00000400000000000000" pitchFamily="2" charset="-78"/>
                              </a:rPr>
                              <m:t>زایمانها</m:t>
                            </m:r>
                            <m:r>
                              <a:rPr lang="fa-IR">
                                <a:latin typeface="Cambria Math" panose="02040503050406030204" pitchFamily="18" charset="0"/>
                                <a:cs typeface="B Nazanin" panose="00000400000000000000" pitchFamily="2" charset="-78"/>
                              </a:rPr>
                              <m:t> </m:t>
                            </m:r>
                          </m:e>
                          <m:e>
                            <m:r>
                              <a:rPr lang="fa-IR">
                                <a:latin typeface="Cambria Math" panose="02040503050406030204" pitchFamily="18" charset="0"/>
                                <a:cs typeface="B Nazanin" panose="00000400000000000000" pitchFamily="2" charset="-78"/>
                              </a:rPr>
                              <m:t>کل</m:t>
                            </m:r>
                          </m:e>
                        </m:eqArr>
                      </m:den>
                    </m:f>
                  </m:oMath>
                </a14:m>
                <a:endParaRPr lang="en-US" dirty="0">
                  <a:cs typeface="B Nazanin" panose="00000400000000000000" pitchFamily="2" charset="-78"/>
                </a:endParaRPr>
              </a:p>
              <a:p>
                <a:endParaRPr lang="fa-IR" dirty="0" smtClean="0"/>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354401365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74937286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20" y="476672"/>
            <a:ext cx="9252520" cy="6480720"/>
          </a:xfrm>
          <a:prstGeom prst="rect">
            <a:avLst/>
          </a:prstGeom>
        </p:spPr>
      </p:pic>
    </p:spTree>
    <p:extLst>
      <p:ext uri="{BB962C8B-B14F-4D97-AF65-F5344CB8AC3E}">
        <p14:creationId xmlns:p14="http://schemas.microsoft.com/office/powerpoint/2010/main" val="42574412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342506458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5636"/>
            <a:ext cx="9144000" cy="6442364"/>
          </a:xfrm>
          <a:prstGeom prst="rect">
            <a:avLst/>
          </a:prstGeom>
        </p:spPr>
      </p:pic>
    </p:spTree>
    <p:extLst>
      <p:ext uri="{BB962C8B-B14F-4D97-AF65-F5344CB8AC3E}">
        <p14:creationId xmlns:p14="http://schemas.microsoft.com/office/powerpoint/2010/main" val="415376909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dirty="0">
                <a:cs typeface="B Titr" panose="00000700000000000000" pitchFamily="2" charset="-78"/>
              </a:rPr>
              <a:t>درصد زایمانها در بیمارستان: </a:t>
            </a:r>
            <a:r>
              <a:rPr lang="en-US" dirty="0">
                <a:cs typeface="B Titr" panose="00000700000000000000" pitchFamily="2" charset="-78"/>
              </a:rPr>
              <a:t/>
            </a:r>
            <a:br>
              <a:rPr lang="en-US" dirty="0">
                <a:cs typeface="B Titr" panose="00000700000000000000" pitchFamily="2" charset="-78"/>
              </a:rPr>
            </a:b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از قسمت وقایع ثبت شده-زایمانهای ثبت شده-محل زایمان بیمارستان را انتخاب کرده و سپس کل زایمانها را نیز از قسمت وقایع ثبت شده – زایمانهای ثبت شده استخراج واعداد حاصله را در کسر مربوطه قرار می دهیم. </a:t>
                </a:r>
                <a:endParaRPr lang="en-US" dirty="0">
                  <a:cs typeface="B Nazanin" panose="00000400000000000000" pitchFamily="2" charset="-78"/>
                </a:endParaRPr>
              </a:p>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بیمارستان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در</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زایمان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m:t>
                        </m:r>
                      </m:num>
                      <m:den>
                        <m:r>
                          <a:rPr lang="fa-IR">
                            <a:latin typeface="Cambria Math" panose="02040503050406030204" pitchFamily="18" charset="0"/>
                            <a:cs typeface="B Nazanin" panose="00000400000000000000" pitchFamily="2" charset="-78"/>
                          </a:rPr>
                          <m:t>زایمان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den>
                    </m:f>
                  </m:oMath>
                </a14:m>
                <a:endParaRPr lang="en-US" dirty="0">
                  <a:cs typeface="B Nazanin" panose="00000400000000000000" pitchFamily="2" charset="-78"/>
                </a:endParaRPr>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255723021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707</TotalTime>
  <Words>2237</Words>
  <Application>Microsoft Office PowerPoint</Application>
  <PresentationFormat>On-screen Show (4:3)</PresentationFormat>
  <Paragraphs>339</Paragraphs>
  <Slides>132</Slides>
  <Notes>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132</vt:i4>
      </vt:variant>
    </vt:vector>
  </HeadingPairs>
  <TitlesOfParts>
    <vt:vector size="147" baseType="lpstr">
      <vt:lpstr>맑은 고딕</vt:lpstr>
      <vt:lpstr>Arial</vt:lpstr>
      <vt:lpstr>B Mitra</vt:lpstr>
      <vt:lpstr>B Nazanin</vt:lpstr>
      <vt:lpstr>B Titr</vt:lpstr>
      <vt:lpstr>Cambria Math</vt:lpstr>
      <vt:lpstr>Georgia</vt:lpstr>
      <vt:lpstr>IranNastaliq</vt:lpstr>
      <vt:lpstr>Nazanin</vt:lpstr>
      <vt:lpstr>Tahoma</vt:lpstr>
      <vt:lpstr>Times New Roman</vt:lpstr>
      <vt:lpstr>Titr</vt:lpstr>
      <vt:lpstr>Trebuchet MS</vt:lpstr>
      <vt:lpstr>Wingdings 2</vt:lpstr>
      <vt:lpstr>Urban</vt:lpstr>
      <vt:lpstr>مفاهیم کاربردی شاخصهای حیاتی</vt:lpstr>
      <vt:lpstr>زیج حیاتی الکترونیک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تعریف شاخص</vt:lpstr>
      <vt:lpstr>ابزارهای اندازه گیری</vt:lpstr>
      <vt:lpstr>نسبت</vt:lpstr>
      <vt:lpstr>تناسب</vt:lpstr>
      <vt:lpstr>میزان</vt:lpstr>
      <vt:lpstr>مثال</vt:lpstr>
      <vt:lpstr>انواع میزانها</vt:lpstr>
      <vt:lpstr>برخی شاخصهای استخراجی از زیج حیاتی</vt:lpstr>
      <vt:lpstr>PowerPoint Presentation</vt:lpstr>
      <vt:lpstr>شاخصهای قابل استخراج از جدول جمعیت</vt:lpstr>
      <vt:lpstr>توجه:</vt:lpstr>
      <vt:lpstr>شاخصهای قابل استخراج از جدول جمعیت</vt:lpstr>
      <vt:lpstr>شاخصهای قابل استخراج از جدول جمعیت</vt:lpstr>
      <vt:lpstr>مثال:</vt:lpstr>
      <vt:lpstr>PowerPoint Presentation</vt:lpstr>
      <vt:lpstr>شاخصهای قابل استخراج از جدول تولد</vt:lpstr>
      <vt:lpstr>شاخصهای قابل استخراج از جدول تولد</vt:lpstr>
      <vt:lpstr>PowerPoint Presentation</vt:lpstr>
      <vt:lpstr>PowerPoint Presentation</vt:lpstr>
      <vt:lpstr>مثال:</vt:lpstr>
      <vt:lpstr>PowerPoint Presentation</vt:lpstr>
      <vt:lpstr>شاخصهای قابل استخراج از جدول مرگ و میر</vt:lpstr>
      <vt:lpstr>PowerPoint Presentation</vt:lpstr>
      <vt:lpstr>مثال:</vt:lpstr>
      <vt:lpstr>PowerPoint Presentation</vt:lpstr>
      <vt:lpstr>شاخصهای قابل استخراج از جدول علت مرگ کودکان</vt:lpstr>
      <vt:lpstr>شاخصهای دیگر:</vt:lpstr>
      <vt:lpstr>نحوه استخراج شاخص های حیاتی از سامانه سیب </vt:lpstr>
      <vt:lpstr>PowerPoint Presentation</vt:lpstr>
      <vt:lpstr>PowerPoint Presentation</vt:lpstr>
      <vt:lpstr>PowerPoint Presentation</vt:lpstr>
      <vt:lpstr>نسبت جنسی: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درصد سرباری :</vt:lpstr>
      <vt:lpstr>PowerPoint Presentation</vt:lpstr>
      <vt:lpstr>PowerPoint Presentation</vt:lpstr>
      <vt:lpstr>PowerPoint Presentation</vt:lpstr>
      <vt:lpstr>میزان موالید خام :</vt:lpstr>
      <vt:lpstr>PowerPoint Presentation</vt:lpstr>
      <vt:lpstr>PowerPoint Presentation</vt:lpstr>
      <vt:lpstr>میزان مرگ خام :</vt:lpstr>
      <vt:lpstr>PowerPoint Presentation</vt:lpstr>
      <vt:lpstr>PowerPoint Presentation</vt:lpstr>
      <vt:lpstr>PowerPoint Presentation</vt:lpstr>
      <vt:lpstr>PowerPoint Presentation</vt:lpstr>
      <vt:lpstr>رشد طبیعی جمعیت : </vt:lpstr>
      <vt:lpstr>میزان باروری عمومی:</vt:lpstr>
      <vt:lpstr>PowerPoint Presentation</vt:lpstr>
      <vt:lpstr>PowerPoint Presentation</vt:lpstr>
      <vt:lpstr>PowerPoint Presentation</vt:lpstr>
      <vt:lpstr>PowerPoint Presentation</vt:lpstr>
      <vt:lpstr>PowerPoint Presentation</vt:lpstr>
      <vt:lpstr>درصد مرده زایی: </vt:lpstr>
      <vt:lpstr>PowerPoint Presentation</vt:lpstr>
      <vt:lpstr>PowerPoint Presentation</vt:lpstr>
      <vt:lpstr>PowerPoint Presentation</vt:lpstr>
      <vt:lpstr>PowerPoint Presentation</vt:lpstr>
      <vt:lpstr>درصد زایمانها در بیمارستان:  </vt:lpstr>
      <vt:lpstr>PowerPoint Presentation</vt:lpstr>
      <vt:lpstr>PowerPoint Presentation</vt:lpstr>
      <vt:lpstr>PowerPoint Presentation</vt:lpstr>
      <vt:lpstr>درصد متولدین با وزن کمتر از 2500 گرم : </vt:lpstr>
      <vt:lpstr>PowerPoint Presentation</vt:lpstr>
      <vt:lpstr>PowerPoint Presentation</vt:lpstr>
      <vt:lpstr>PowerPoint Presentation</vt:lpstr>
      <vt:lpstr>PowerPoint Presentation</vt:lpstr>
      <vt:lpstr>میزان مرگ نوزادان: </vt:lpstr>
      <vt:lpstr>PowerPoint Presentation</vt:lpstr>
      <vt:lpstr>PowerPoint Presentation</vt:lpstr>
      <vt:lpstr>PowerPoint Presentation</vt:lpstr>
      <vt:lpstr>میزان مرگ کودکان زیر یکسال: </vt:lpstr>
      <vt:lpstr>PowerPoint Presentation</vt:lpstr>
      <vt:lpstr>PowerPoint Presentation</vt:lpstr>
      <vt:lpstr>PowerPoint Presentation</vt:lpstr>
      <vt:lpstr>بعد خانوار:</vt:lpstr>
      <vt:lpstr>PowerPoint Presentation</vt:lpstr>
      <vt:lpstr>PowerPoint Presentation</vt:lpstr>
      <vt:lpstr>PowerPoint Presentation</vt:lpstr>
      <vt:lpstr>PowerPoint Presentation</vt:lpstr>
      <vt:lpstr>PowerPoint Presentation</vt:lpstr>
      <vt:lpstr>شاخص های داشبورد مدیریتی: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مفاهیم کاربردی شاخصهای حیاتی</dc:title>
  <dc:creator>amar</dc:creator>
  <cp:lastModifiedBy>Amar-01</cp:lastModifiedBy>
  <cp:revision>109</cp:revision>
  <dcterms:created xsi:type="dcterms:W3CDTF">2013-10-02T06:12:40Z</dcterms:created>
  <dcterms:modified xsi:type="dcterms:W3CDTF">2024-08-26T06:45:21Z</dcterms:modified>
</cp:coreProperties>
</file>